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324" r:id="rId2"/>
    <p:sldId id="317" r:id="rId3"/>
    <p:sldId id="318" r:id="rId4"/>
    <p:sldId id="319" r:id="rId5"/>
    <p:sldId id="320" r:id="rId6"/>
    <p:sldId id="323" r:id="rId7"/>
    <p:sldId id="326" r:id="rId8"/>
    <p:sldId id="277" r:id="rId9"/>
    <p:sldId id="279" r:id="rId10"/>
    <p:sldId id="282" r:id="rId11"/>
    <p:sldId id="327" r:id="rId12"/>
    <p:sldId id="283" r:id="rId13"/>
    <p:sldId id="284" r:id="rId14"/>
    <p:sldId id="287" r:id="rId15"/>
    <p:sldId id="288" r:id="rId16"/>
    <p:sldId id="286" r:id="rId17"/>
    <p:sldId id="285" r:id="rId18"/>
    <p:sldId id="289" r:id="rId19"/>
    <p:sldId id="328" r:id="rId20"/>
    <p:sldId id="291" r:id="rId21"/>
    <p:sldId id="292" r:id="rId22"/>
    <p:sldId id="293" r:id="rId23"/>
    <p:sldId id="294" r:id="rId24"/>
    <p:sldId id="295" r:id="rId25"/>
    <p:sldId id="325" r:id="rId26"/>
    <p:sldId id="296" r:id="rId27"/>
    <p:sldId id="297" r:id="rId28"/>
    <p:sldId id="329" r:id="rId29"/>
    <p:sldId id="298" r:id="rId30"/>
    <p:sldId id="299" r:id="rId31"/>
    <p:sldId id="33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31" r:id="rId45"/>
    <p:sldId id="313" r:id="rId46"/>
    <p:sldId id="300" r:id="rId47"/>
    <p:sldId id="314" r:id="rId48"/>
    <p:sldId id="315" r:id="rId49"/>
    <p:sldId id="316" r:id="rId50"/>
    <p:sldId id="321" r:id="rId51"/>
    <p:sldId id="333" r:id="rId52"/>
    <p:sldId id="332"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0D23"/>
    <a:srgbClr val="CC0000"/>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p:cViewPr varScale="1">
        <p:scale>
          <a:sx n="109" d="100"/>
          <a:sy n="109" d="100"/>
        </p:scale>
        <p:origin x="13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2.wmf"/><Relationship Id="rId7" Type="http://schemas.openxmlformats.org/officeDocument/2006/relationships/image" Target="../media/image85.wmf"/><Relationship Id="rId2" Type="http://schemas.openxmlformats.org/officeDocument/2006/relationships/image" Target="../media/image81.wmf"/><Relationship Id="rId1" Type="http://schemas.openxmlformats.org/officeDocument/2006/relationships/image" Target="../media/image40.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42.wmf"/><Relationship Id="rId9"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97.wmf"/><Relationship Id="rId4" Type="http://schemas.openxmlformats.org/officeDocument/2006/relationships/image" Target="../media/image96.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100.wmf"/><Relationship Id="rId7" Type="http://schemas.openxmlformats.org/officeDocument/2006/relationships/image" Target="../media/image40.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wmf"/><Relationship Id="rId3" Type="http://schemas.openxmlformats.org/officeDocument/2006/relationships/image" Target="../media/image14.wmf"/><Relationship Id="rId7" Type="http://schemas.openxmlformats.org/officeDocument/2006/relationships/image" Target="../media/image18.wmf"/><Relationship Id="rId12" Type="http://schemas.openxmlformats.org/officeDocument/2006/relationships/image" Target="../media/image23.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11" Type="http://schemas.openxmlformats.org/officeDocument/2006/relationships/image" Target="../media/image22.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10" Type="http://schemas.openxmlformats.org/officeDocument/2006/relationships/image" Target="../media/image48.wmf"/><Relationship Id="rId4" Type="http://schemas.openxmlformats.org/officeDocument/2006/relationships/image" Target="../media/image42.wmf"/><Relationship Id="rId9"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5.wmf"/><Relationship Id="rId7" Type="http://schemas.openxmlformats.org/officeDocument/2006/relationships/image" Target="../media/image53.wmf"/><Relationship Id="rId2" Type="http://schemas.openxmlformats.org/officeDocument/2006/relationships/image" Target="../media/image43.wmf"/><Relationship Id="rId1" Type="http://schemas.openxmlformats.org/officeDocument/2006/relationships/image" Target="../media/image51.wmf"/><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48.wmf"/><Relationship Id="rId10" Type="http://schemas.openxmlformats.org/officeDocument/2006/relationships/image" Target="../media/image56.wmf"/><Relationship Id="rId4" Type="http://schemas.openxmlformats.org/officeDocument/2006/relationships/image" Target="../media/image47.wmf"/><Relationship Id="rId9" Type="http://schemas.openxmlformats.org/officeDocument/2006/relationships/image" Target="../media/image5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7856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86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895610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dirty="0" smtClean="0"/>
          </a:p>
        </p:txBody>
      </p:sp>
    </p:spTree>
    <p:extLst>
      <p:ext uri="{BB962C8B-B14F-4D97-AF65-F5344CB8AC3E}">
        <p14:creationId xmlns:p14="http://schemas.microsoft.com/office/powerpoint/2010/main" val="35993725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smtClean="0"/>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smtClean="0"/>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9810823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0415372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50810756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9802239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073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smtClean="0"/>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smtClean="0"/>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9287936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6548270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673" r:id="rId9"/>
    <p:sldLayoutId id="2147483664" r:id="rId10"/>
    <p:sldLayoutId id="2147483665" r:id="rId11"/>
    <p:sldLayoutId id="2147483666" r:id="rId12"/>
    <p:sldLayoutId id="214748366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3" Type="http://schemas.openxmlformats.org/officeDocument/2006/relationships/image" Target="../media/image16.wmf"/><Relationship Id="rId18" Type="http://schemas.openxmlformats.org/officeDocument/2006/relationships/oleObject" Target="../embeddings/oleObject9.bin"/><Relationship Id="rId26" Type="http://schemas.openxmlformats.org/officeDocument/2006/relationships/oleObject" Target="../embeddings/oleObject14.bin"/><Relationship Id="rId3" Type="http://schemas.openxmlformats.org/officeDocument/2006/relationships/image" Target="../media/image25.tmp"/><Relationship Id="rId21" Type="http://schemas.openxmlformats.org/officeDocument/2006/relationships/oleObject" Target="../embeddings/oleObject11.bin"/><Relationship Id="rId7" Type="http://schemas.openxmlformats.org/officeDocument/2006/relationships/image" Target="../media/image13.wmf"/><Relationship Id="rId12" Type="http://schemas.openxmlformats.org/officeDocument/2006/relationships/oleObject" Target="../embeddings/oleObject6.bin"/><Relationship Id="rId17" Type="http://schemas.openxmlformats.org/officeDocument/2006/relationships/image" Target="../media/image18.wmf"/><Relationship Id="rId25" Type="http://schemas.openxmlformats.org/officeDocument/2006/relationships/image" Target="../media/image21.wmf"/><Relationship Id="rId33" Type="http://schemas.openxmlformats.org/officeDocument/2006/relationships/oleObject" Target="../embeddings/oleObject18.bin"/><Relationship Id="rId2" Type="http://schemas.openxmlformats.org/officeDocument/2006/relationships/slideLayout" Target="../slideLayouts/slideLayout4.xml"/><Relationship Id="rId16" Type="http://schemas.openxmlformats.org/officeDocument/2006/relationships/oleObject" Target="../embeddings/oleObject8.bin"/><Relationship Id="rId20" Type="http://schemas.openxmlformats.org/officeDocument/2006/relationships/image" Target="../media/image19.wmf"/><Relationship Id="rId29" Type="http://schemas.openxmlformats.org/officeDocument/2006/relationships/oleObject" Target="../embeddings/oleObject16.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5.wmf"/><Relationship Id="rId24" Type="http://schemas.openxmlformats.org/officeDocument/2006/relationships/oleObject" Target="../embeddings/oleObject13.bin"/><Relationship Id="rId32" Type="http://schemas.openxmlformats.org/officeDocument/2006/relationships/image" Target="../media/image24.wmf"/><Relationship Id="rId5" Type="http://schemas.openxmlformats.org/officeDocument/2006/relationships/image" Target="../media/image12.wmf"/><Relationship Id="rId15" Type="http://schemas.openxmlformats.org/officeDocument/2006/relationships/image" Target="../media/image17.wmf"/><Relationship Id="rId23" Type="http://schemas.openxmlformats.org/officeDocument/2006/relationships/oleObject" Target="../embeddings/oleObject12.bin"/><Relationship Id="rId28" Type="http://schemas.openxmlformats.org/officeDocument/2006/relationships/oleObject" Target="../embeddings/oleObject15.bin"/><Relationship Id="rId10" Type="http://schemas.openxmlformats.org/officeDocument/2006/relationships/oleObject" Target="../embeddings/oleObject5.bin"/><Relationship Id="rId19" Type="http://schemas.openxmlformats.org/officeDocument/2006/relationships/oleObject" Target="../embeddings/oleObject10.bin"/><Relationship Id="rId31" Type="http://schemas.openxmlformats.org/officeDocument/2006/relationships/oleObject" Target="../embeddings/oleObject17.bin"/><Relationship Id="rId4" Type="http://schemas.openxmlformats.org/officeDocument/2006/relationships/oleObject" Target="../embeddings/oleObject2.bin"/><Relationship Id="rId9" Type="http://schemas.openxmlformats.org/officeDocument/2006/relationships/image" Target="../media/image14.wmf"/><Relationship Id="rId14" Type="http://schemas.openxmlformats.org/officeDocument/2006/relationships/oleObject" Target="../embeddings/oleObject7.bin"/><Relationship Id="rId22" Type="http://schemas.openxmlformats.org/officeDocument/2006/relationships/image" Target="../media/image20.wmf"/><Relationship Id="rId27" Type="http://schemas.openxmlformats.org/officeDocument/2006/relationships/image" Target="../media/image22.wmf"/><Relationship Id="rId30" Type="http://schemas.openxmlformats.org/officeDocument/2006/relationships/image" Target="../media/image23.wmf"/><Relationship Id="rId8"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30.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7.w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22.bin"/><Relationship Id="rId14" Type="http://schemas.openxmlformats.org/officeDocument/2006/relationships/image" Target="../media/image31.wmf"/></Relationships>
</file>

<file path=ppt/slides/_rels/slide1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4.xml"/><Relationship Id="rId5" Type="http://schemas.openxmlformats.org/officeDocument/2006/relationships/image" Target="../media/image35.gif"/><Relationship Id="rId4" Type="http://schemas.openxmlformats.org/officeDocument/2006/relationships/image" Target="../media/image34.gif"/></Relationships>
</file>

<file path=ppt/slides/_rels/slide1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42.wmf"/><Relationship Id="rId18" Type="http://schemas.openxmlformats.org/officeDocument/2006/relationships/oleObject" Target="../embeddings/oleObject33.bin"/><Relationship Id="rId3" Type="http://schemas.openxmlformats.org/officeDocument/2006/relationships/image" Target="../media/image49.png"/><Relationship Id="rId21" Type="http://schemas.openxmlformats.org/officeDocument/2006/relationships/image" Target="../media/image46.wmf"/><Relationship Id="rId7" Type="http://schemas.openxmlformats.org/officeDocument/2006/relationships/image" Target="../media/image40.wmf"/><Relationship Id="rId12" Type="http://schemas.openxmlformats.org/officeDocument/2006/relationships/oleObject" Target="../embeddings/oleObject30.bin"/><Relationship Id="rId17" Type="http://schemas.openxmlformats.org/officeDocument/2006/relationships/image" Target="../media/image44.wmf"/><Relationship Id="rId25" Type="http://schemas.openxmlformats.org/officeDocument/2006/relationships/image" Target="../media/image48.wmf"/><Relationship Id="rId2" Type="http://schemas.openxmlformats.org/officeDocument/2006/relationships/slideLayout" Target="../slideLayouts/slideLayout3.xml"/><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vmlDrawing" Target="../drawings/vmlDrawing4.vml"/><Relationship Id="rId6" Type="http://schemas.openxmlformats.org/officeDocument/2006/relationships/oleObject" Target="../embeddings/oleObject27.bin"/><Relationship Id="rId11" Type="http://schemas.openxmlformats.org/officeDocument/2006/relationships/oleObject" Target="../embeddings/oleObject29.bin"/><Relationship Id="rId24" Type="http://schemas.openxmlformats.org/officeDocument/2006/relationships/oleObject" Target="../embeddings/oleObject36.bin"/><Relationship Id="rId5" Type="http://schemas.openxmlformats.org/officeDocument/2006/relationships/image" Target="../media/image39.wmf"/><Relationship Id="rId15" Type="http://schemas.openxmlformats.org/officeDocument/2006/relationships/image" Target="../media/image43.wmf"/><Relationship Id="rId23" Type="http://schemas.openxmlformats.org/officeDocument/2006/relationships/image" Target="../media/image47.wmf"/><Relationship Id="rId10" Type="http://schemas.openxmlformats.org/officeDocument/2006/relationships/image" Target="../media/image50.emf"/><Relationship Id="rId19" Type="http://schemas.openxmlformats.org/officeDocument/2006/relationships/image" Target="../media/image45.wmf"/><Relationship Id="rId4" Type="http://schemas.openxmlformats.org/officeDocument/2006/relationships/oleObject" Target="../embeddings/oleObject26.bin"/><Relationship Id="rId9" Type="http://schemas.openxmlformats.org/officeDocument/2006/relationships/image" Target="../media/image41.wmf"/><Relationship Id="rId14" Type="http://schemas.openxmlformats.org/officeDocument/2006/relationships/oleObject" Target="../embeddings/oleObject31.bin"/><Relationship Id="rId22" Type="http://schemas.openxmlformats.org/officeDocument/2006/relationships/oleObject" Target="../embeddings/oleObject35.bin"/></Relationships>
</file>

<file path=ppt/slides/_rels/slide21.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41.bin"/><Relationship Id="rId18" Type="http://schemas.openxmlformats.org/officeDocument/2006/relationships/image" Target="../media/image53.wmf"/><Relationship Id="rId26" Type="http://schemas.openxmlformats.org/officeDocument/2006/relationships/image" Target="../media/image57.wmf"/><Relationship Id="rId3" Type="http://schemas.openxmlformats.org/officeDocument/2006/relationships/image" Target="../media/image58.png"/><Relationship Id="rId21" Type="http://schemas.openxmlformats.org/officeDocument/2006/relationships/oleObject" Target="../embeddings/oleObject45.bin"/><Relationship Id="rId7" Type="http://schemas.openxmlformats.org/officeDocument/2006/relationships/oleObject" Target="../embeddings/oleObject38.bin"/><Relationship Id="rId12" Type="http://schemas.openxmlformats.org/officeDocument/2006/relationships/image" Target="../media/image47.wmf"/><Relationship Id="rId17" Type="http://schemas.openxmlformats.org/officeDocument/2006/relationships/oleObject" Target="../embeddings/oleObject43.bin"/><Relationship Id="rId25" Type="http://schemas.openxmlformats.org/officeDocument/2006/relationships/oleObject" Target="../embeddings/oleObject47.bin"/><Relationship Id="rId2" Type="http://schemas.openxmlformats.org/officeDocument/2006/relationships/slideLayout" Target="../slideLayouts/slideLayout3.xml"/><Relationship Id="rId16" Type="http://schemas.openxmlformats.org/officeDocument/2006/relationships/image" Target="../media/image52.wmf"/><Relationship Id="rId20" Type="http://schemas.openxmlformats.org/officeDocument/2006/relationships/image" Target="../media/image54.wmf"/><Relationship Id="rId1" Type="http://schemas.openxmlformats.org/officeDocument/2006/relationships/vmlDrawing" Target="../drawings/vmlDrawing5.vml"/><Relationship Id="rId6" Type="http://schemas.openxmlformats.org/officeDocument/2006/relationships/image" Target="../media/image51.wmf"/><Relationship Id="rId11" Type="http://schemas.openxmlformats.org/officeDocument/2006/relationships/oleObject" Target="../embeddings/oleObject40.bin"/><Relationship Id="rId24" Type="http://schemas.openxmlformats.org/officeDocument/2006/relationships/image" Target="../media/image56.wmf"/><Relationship Id="rId5" Type="http://schemas.openxmlformats.org/officeDocument/2006/relationships/oleObject" Target="../embeddings/oleObject37.bin"/><Relationship Id="rId15" Type="http://schemas.openxmlformats.org/officeDocument/2006/relationships/oleObject" Target="../embeddings/oleObject42.bin"/><Relationship Id="rId23" Type="http://schemas.openxmlformats.org/officeDocument/2006/relationships/oleObject" Target="../embeddings/oleObject46.bin"/><Relationship Id="rId10" Type="http://schemas.openxmlformats.org/officeDocument/2006/relationships/image" Target="../media/image45.wmf"/><Relationship Id="rId19" Type="http://schemas.openxmlformats.org/officeDocument/2006/relationships/oleObject" Target="../embeddings/oleObject44.bin"/><Relationship Id="rId4" Type="http://schemas.openxmlformats.org/officeDocument/2006/relationships/image" Target="../media/image59.png"/><Relationship Id="rId9" Type="http://schemas.openxmlformats.org/officeDocument/2006/relationships/oleObject" Target="../embeddings/oleObject39.bin"/><Relationship Id="rId14" Type="http://schemas.openxmlformats.org/officeDocument/2006/relationships/image" Target="../media/image48.wmf"/><Relationship Id="rId22" Type="http://schemas.openxmlformats.org/officeDocument/2006/relationships/image" Target="../media/image55.wmf"/></Relationships>
</file>

<file path=ppt/slides/_rels/slide22.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53.bin"/><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64.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61.wmf"/><Relationship Id="rId11" Type="http://schemas.openxmlformats.org/officeDocument/2006/relationships/oleObject" Target="../embeddings/oleObject52.bin"/><Relationship Id="rId5" Type="http://schemas.openxmlformats.org/officeDocument/2006/relationships/oleObject" Target="../embeddings/oleObject49.bin"/><Relationship Id="rId15" Type="http://schemas.openxmlformats.org/officeDocument/2006/relationships/image" Target="../media/image58.png"/><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51.bin"/><Relationship Id="rId14" Type="http://schemas.openxmlformats.org/officeDocument/2006/relationships/image" Target="../media/image65.wmf"/></Relationships>
</file>

<file path=ppt/slides/_rels/slide23.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67.wmf"/><Relationship Id="rId11" Type="http://schemas.openxmlformats.org/officeDocument/2006/relationships/image" Target="../media/image58.png"/><Relationship Id="rId5" Type="http://schemas.openxmlformats.org/officeDocument/2006/relationships/oleObject" Target="../embeddings/oleObject55.bin"/><Relationship Id="rId10" Type="http://schemas.openxmlformats.org/officeDocument/2006/relationships/image" Target="../media/image31.wmf"/><Relationship Id="rId4" Type="http://schemas.openxmlformats.org/officeDocument/2006/relationships/image" Target="../media/image66.wmf"/><Relationship Id="rId9" Type="http://schemas.openxmlformats.org/officeDocument/2006/relationships/oleObject" Target="../embeddings/oleObject57.bin"/></Relationships>
</file>

<file path=ppt/slides/_rels/slide24.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3.xml"/><Relationship Id="rId1" Type="http://schemas.openxmlformats.org/officeDocument/2006/relationships/vmlDrawing" Target="../drawings/vmlDrawing8.vml"/><Relationship Id="rId4" Type="http://schemas.openxmlformats.org/officeDocument/2006/relationships/image" Target="../media/image71.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64.bin"/><Relationship Id="rId18" Type="http://schemas.openxmlformats.org/officeDocument/2006/relationships/oleObject" Target="../embeddings/oleObject67.bin"/><Relationship Id="rId3" Type="http://schemas.openxmlformats.org/officeDocument/2006/relationships/oleObject" Target="../embeddings/oleObject59.bin"/><Relationship Id="rId21" Type="http://schemas.openxmlformats.org/officeDocument/2006/relationships/image" Target="../media/image80.png"/><Relationship Id="rId7" Type="http://schemas.openxmlformats.org/officeDocument/2006/relationships/oleObject" Target="../embeddings/oleObject61.bin"/><Relationship Id="rId12" Type="http://schemas.openxmlformats.org/officeDocument/2006/relationships/image" Target="../media/image76.wmf"/><Relationship Id="rId17" Type="http://schemas.openxmlformats.org/officeDocument/2006/relationships/oleObject" Target="../embeddings/oleObject66.bin"/><Relationship Id="rId2" Type="http://schemas.openxmlformats.org/officeDocument/2006/relationships/slideLayout" Target="../slideLayouts/slideLayout3.xml"/><Relationship Id="rId16" Type="http://schemas.openxmlformats.org/officeDocument/2006/relationships/image" Target="../media/image78.wmf"/><Relationship Id="rId20" Type="http://schemas.openxmlformats.org/officeDocument/2006/relationships/image" Target="../media/image79.wmf"/><Relationship Id="rId1" Type="http://schemas.openxmlformats.org/officeDocument/2006/relationships/vmlDrawing" Target="../drawings/vmlDrawing9.vml"/><Relationship Id="rId6" Type="http://schemas.openxmlformats.org/officeDocument/2006/relationships/image" Target="../media/image73.wmf"/><Relationship Id="rId11" Type="http://schemas.openxmlformats.org/officeDocument/2006/relationships/oleObject" Target="../embeddings/oleObject63.bin"/><Relationship Id="rId5" Type="http://schemas.openxmlformats.org/officeDocument/2006/relationships/oleObject" Target="../embeddings/oleObject60.bin"/><Relationship Id="rId15" Type="http://schemas.openxmlformats.org/officeDocument/2006/relationships/oleObject" Target="../embeddings/oleObject65.bin"/><Relationship Id="rId10" Type="http://schemas.openxmlformats.org/officeDocument/2006/relationships/image" Target="../media/image75.wmf"/><Relationship Id="rId19" Type="http://schemas.openxmlformats.org/officeDocument/2006/relationships/oleObject" Target="../embeddings/oleObject68.bin"/><Relationship Id="rId4" Type="http://schemas.openxmlformats.org/officeDocument/2006/relationships/image" Target="../media/image72.wmf"/><Relationship Id="rId9" Type="http://schemas.openxmlformats.org/officeDocument/2006/relationships/oleObject" Target="../embeddings/oleObject62.bin"/><Relationship Id="rId14" Type="http://schemas.openxmlformats.org/officeDocument/2006/relationships/image" Target="../media/image77.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74.bin"/><Relationship Id="rId18" Type="http://schemas.openxmlformats.org/officeDocument/2006/relationships/image" Target="../media/image86.w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83.wmf"/><Relationship Id="rId17" Type="http://schemas.openxmlformats.org/officeDocument/2006/relationships/oleObject" Target="../embeddings/oleObject76.bin"/><Relationship Id="rId2" Type="http://schemas.openxmlformats.org/officeDocument/2006/relationships/slideLayout" Target="../slideLayouts/slideLayout4.xml"/><Relationship Id="rId16" Type="http://schemas.openxmlformats.org/officeDocument/2006/relationships/image" Target="../media/image85.wmf"/><Relationship Id="rId20" Type="http://schemas.openxmlformats.org/officeDocument/2006/relationships/image" Target="../media/image87.wmf"/><Relationship Id="rId1" Type="http://schemas.openxmlformats.org/officeDocument/2006/relationships/vmlDrawing" Target="../drawings/vmlDrawing10.vml"/><Relationship Id="rId6" Type="http://schemas.openxmlformats.org/officeDocument/2006/relationships/image" Target="../media/image81.wmf"/><Relationship Id="rId11" Type="http://schemas.openxmlformats.org/officeDocument/2006/relationships/oleObject" Target="../embeddings/oleObject73.bin"/><Relationship Id="rId5" Type="http://schemas.openxmlformats.org/officeDocument/2006/relationships/oleObject" Target="../embeddings/oleObject70.bin"/><Relationship Id="rId15" Type="http://schemas.openxmlformats.org/officeDocument/2006/relationships/oleObject" Target="../embeddings/oleObject75.bin"/><Relationship Id="rId10" Type="http://schemas.openxmlformats.org/officeDocument/2006/relationships/image" Target="../media/image42.wmf"/><Relationship Id="rId19" Type="http://schemas.openxmlformats.org/officeDocument/2006/relationships/oleObject" Target="../embeddings/oleObject77.bin"/><Relationship Id="rId4" Type="http://schemas.openxmlformats.org/officeDocument/2006/relationships/image" Target="../media/image40.wmf"/><Relationship Id="rId9" Type="http://schemas.openxmlformats.org/officeDocument/2006/relationships/oleObject" Target="../embeddings/oleObject72.bin"/><Relationship Id="rId14" Type="http://schemas.openxmlformats.org/officeDocument/2006/relationships/image" Target="../media/image84.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4.xml"/><Relationship Id="rId4" Type="http://schemas.openxmlformats.org/officeDocument/2006/relationships/image" Target="../media/image6.tmp"/></Relationships>
</file>

<file path=ppt/slides/_rels/slide40.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97.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94.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81.bin"/></Relationships>
</file>

<file path=ppt/slides/_rels/slide42.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89.bin"/><Relationship Id="rId18" Type="http://schemas.openxmlformats.org/officeDocument/2006/relationships/image" Target="../media/image40.wmf"/><Relationship Id="rId3" Type="http://schemas.openxmlformats.org/officeDocument/2006/relationships/oleObject" Target="../embeddings/oleObject83.bin"/><Relationship Id="rId21" Type="http://schemas.openxmlformats.org/officeDocument/2006/relationships/oleObject" Target="../embeddings/oleObject93.bin"/><Relationship Id="rId7" Type="http://schemas.openxmlformats.org/officeDocument/2006/relationships/oleObject" Target="../embeddings/oleObject85.bin"/><Relationship Id="rId12" Type="http://schemas.openxmlformats.org/officeDocument/2006/relationships/oleObject" Target="../embeddings/oleObject88.bin"/><Relationship Id="rId17" Type="http://schemas.openxmlformats.org/officeDocument/2006/relationships/oleObject" Target="../embeddings/oleObject91.bin"/><Relationship Id="rId2" Type="http://schemas.openxmlformats.org/officeDocument/2006/relationships/slideLayout" Target="../slideLayouts/slideLayout4.xml"/><Relationship Id="rId16" Type="http://schemas.openxmlformats.org/officeDocument/2006/relationships/image" Target="../media/image103.wmf"/><Relationship Id="rId20" Type="http://schemas.openxmlformats.org/officeDocument/2006/relationships/image" Target="../media/image42.wmf"/><Relationship Id="rId1" Type="http://schemas.openxmlformats.org/officeDocument/2006/relationships/vmlDrawing" Target="../drawings/vmlDrawing12.vml"/><Relationship Id="rId6" Type="http://schemas.openxmlformats.org/officeDocument/2006/relationships/image" Target="../media/image99.wmf"/><Relationship Id="rId11" Type="http://schemas.openxmlformats.org/officeDocument/2006/relationships/image" Target="../media/image101.wmf"/><Relationship Id="rId5" Type="http://schemas.openxmlformats.org/officeDocument/2006/relationships/oleObject" Target="../embeddings/oleObject84.bin"/><Relationship Id="rId15" Type="http://schemas.openxmlformats.org/officeDocument/2006/relationships/oleObject" Target="../embeddings/oleObject90.bin"/><Relationship Id="rId10" Type="http://schemas.openxmlformats.org/officeDocument/2006/relationships/oleObject" Target="../embeddings/oleObject87.bin"/><Relationship Id="rId19" Type="http://schemas.openxmlformats.org/officeDocument/2006/relationships/oleObject" Target="../embeddings/oleObject92.bin"/><Relationship Id="rId4" Type="http://schemas.openxmlformats.org/officeDocument/2006/relationships/image" Target="../media/image98.wmf"/><Relationship Id="rId9" Type="http://schemas.openxmlformats.org/officeDocument/2006/relationships/oleObject" Target="../embeddings/oleObject86.bin"/><Relationship Id="rId14" Type="http://schemas.openxmlformats.org/officeDocument/2006/relationships/image" Target="../media/image102.wmf"/><Relationship Id="rId22" Type="http://schemas.openxmlformats.org/officeDocument/2006/relationships/oleObject" Target="../embeddings/oleObject94.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3.xml"/><Relationship Id="rId1" Type="http://schemas.openxmlformats.org/officeDocument/2006/relationships/vmlDrawing" Target="../drawings/vmlDrawing13.vml"/><Relationship Id="rId4" Type="http://schemas.openxmlformats.org/officeDocument/2006/relationships/image" Target="../media/image105.wmf"/></Relationships>
</file>

<file path=ppt/slides/_rels/slide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www.vlfeat.org/matconvnet/"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3.xml"/><Relationship Id="rId4" Type="http://schemas.openxmlformats.org/officeDocument/2006/relationships/hyperlink" Target="http://torch.ch/"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第五章 </a:t>
            </a:r>
            <a:r>
              <a:rPr lang="zh-CN" altLang="en-US" dirty="0" smtClean="0"/>
              <a:t>神经网络</a:t>
            </a:r>
            <a:endParaRPr lang="zh-CN" altLang="en-US" dirty="0"/>
          </a:p>
        </p:txBody>
      </p:sp>
    </p:spTree>
    <p:extLst>
      <p:ext uri="{BB962C8B-B14F-4D97-AF65-F5344CB8AC3E}">
        <p14:creationId xmlns:p14="http://schemas.microsoft.com/office/powerpoint/2010/main" val="2671041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827" y="1064870"/>
            <a:ext cx="7754826" cy="4172673"/>
          </a:xfrm>
          <a:prstGeom prst="rect">
            <a:avLst/>
          </a:prstGeom>
        </p:spPr>
      </p:pic>
      <p:sp>
        <p:nvSpPr>
          <p:cNvPr id="2" name="标题 1"/>
          <p:cNvSpPr>
            <a:spLocks noGrp="1"/>
          </p:cNvSpPr>
          <p:nvPr>
            <p:ph type="title"/>
          </p:nvPr>
        </p:nvSpPr>
        <p:spPr/>
        <p:txBody>
          <a:bodyPr/>
          <a:lstStyle/>
          <a:p>
            <a:r>
              <a:rPr lang="en-US" altLang="zh-CN" dirty="0" smtClean="0"/>
              <a:t>5.1 </a:t>
            </a:r>
            <a:r>
              <a:rPr lang="zh-CN" altLang="en-US" dirty="0" smtClean="0"/>
              <a:t>神经元模型</a:t>
            </a:r>
            <a:endParaRPr lang="zh-CN" altLang="en-US" dirty="0"/>
          </a:p>
        </p:txBody>
      </p:sp>
      <p:sp>
        <p:nvSpPr>
          <p:cNvPr id="3" name="内容占位符 2"/>
          <p:cNvSpPr>
            <a:spLocks noGrp="1"/>
          </p:cNvSpPr>
          <p:nvPr>
            <p:ph idx="1"/>
          </p:nvPr>
        </p:nvSpPr>
        <p:spPr>
          <a:xfrm>
            <a:off x="325765" y="995424"/>
            <a:ext cx="8616950" cy="5276097"/>
          </a:xfrm>
        </p:spPr>
        <p:txBody>
          <a:bodyPr>
            <a:normAutofit fontScale="92500" lnSpcReduction="10000"/>
          </a:bodyPr>
          <a:lstStyle/>
          <a:p>
            <a:pPr marL="0" indent="0">
              <a:buNone/>
            </a:pPr>
            <a:r>
              <a:rPr lang="zh-CN" altLang="en-US" sz="3200" dirty="0">
                <a:solidFill>
                  <a:schemeClr val="tx2"/>
                </a:solidFill>
                <a:ea typeface="微软雅黑" panose="020B0503020204020204" pitchFamily="34" charset="-122"/>
              </a:rPr>
              <a:t>激活函数</a:t>
            </a:r>
            <a:endParaRPr lang="en-US" altLang="zh-CN" sz="3200" dirty="0">
              <a:solidFill>
                <a:schemeClr val="tx2"/>
              </a:solidFill>
              <a:ea typeface="微软雅黑" panose="020B0503020204020204" pitchFamily="34" charset="-122"/>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r>
              <a:rPr lang="zh-CN" altLang="en-US" dirty="0" smtClean="0"/>
              <a:t>理想激活函数</a:t>
            </a:r>
            <a:r>
              <a:rPr lang="zh-CN" altLang="en-US" dirty="0"/>
              <a:t>是</a:t>
            </a:r>
            <a:r>
              <a:rPr lang="zh-CN" altLang="en-US" dirty="0" smtClean="0"/>
              <a:t>阶跃函数</a:t>
            </a:r>
            <a:r>
              <a:rPr lang="en-US" altLang="zh-CN" dirty="0" smtClean="0"/>
              <a:t>, 0</a:t>
            </a:r>
            <a:r>
              <a:rPr lang="zh-CN" altLang="en-US" dirty="0"/>
              <a:t>表示抑制神经元而</a:t>
            </a:r>
            <a:r>
              <a:rPr lang="en-US" altLang="zh-CN" dirty="0"/>
              <a:t>1</a:t>
            </a:r>
            <a:r>
              <a:rPr lang="zh-CN" altLang="en-US" dirty="0"/>
              <a:t>表示激活</a:t>
            </a:r>
            <a:r>
              <a:rPr lang="zh-CN" altLang="en-US" dirty="0" smtClean="0"/>
              <a:t>神经元</a:t>
            </a:r>
            <a:endParaRPr lang="en-US" altLang="zh-CN" dirty="0"/>
          </a:p>
          <a:p>
            <a:pPr marL="342900" indent="-342900">
              <a:buFont typeface="Wingdings" panose="05000000000000000000" pitchFamily="2" charset="2"/>
              <a:buChar char="l"/>
            </a:pPr>
            <a:r>
              <a:rPr lang="zh-CN" altLang="en-US" dirty="0" smtClean="0"/>
              <a:t>阶跃函数</a:t>
            </a:r>
            <a:r>
              <a:rPr lang="zh-CN" altLang="en-US" dirty="0"/>
              <a:t>具有不连续、不光滑等不好的</a:t>
            </a:r>
            <a:r>
              <a:rPr lang="zh-CN" altLang="en-US" dirty="0" smtClean="0"/>
              <a:t>性质</a:t>
            </a:r>
            <a:r>
              <a:rPr lang="en-US" altLang="zh-CN" dirty="0" smtClean="0"/>
              <a:t>, </a:t>
            </a:r>
            <a:r>
              <a:rPr lang="zh-CN" altLang="en-US" dirty="0" smtClean="0"/>
              <a:t>常用</a:t>
            </a:r>
            <a:r>
              <a:rPr lang="zh-CN" altLang="en-US" dirty="0"/>
              <a:t>的是 </a:t>
            </a:r>
            <a:r>
              <a:rPr lang="en-US" altLang="zh-CN" dirty="0"/>
              <a:t>Sigmoid </a:t>
            </a:r>
            <a:r>
              <a:rPr lang="zh-CN" altLang="en-US" dirty="0" smtClean="0"/>
              <a:t>函数</a:t>
            </a:r>
            <a:r>
              <a:rPr lang="en-US" altLang="zh-CN" dirty="0" smtClean="0"/>
              <a:t> </a:t>
            </a:r>
          </a:p>
        </p:txBody>
      </p:sp>
    </p:spTree>
    <p:extLst>
      <p:ext uri="{BB962C8B-B14F-4D97-AF65-F5344CB8AC3E}">
        <p14:creationId xmlns:p14="http://schemas.microsoft.com/office/powerpoint/2010/main" val="33855831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t>5.2 </a:t>
            </a:r>
            <a:r>
              <a:rPr lang="zh-CN" altLang="en-US" sz="2400" dirty="0"/>
              <a:t>感知机与多层网络</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5.3</a:t>
            </a:r>
            <a:r>
              <a:rPr lang="zh-CN" altLang="en-US" sz="2400" dirty="0" smtClean="0">
                <a:solidFill>
                  <a:schemeClr val="bg2">
                    <a:lumMod val="85000"/>
                  </a:schemeClr>
                </a:solidFill>
              </a:rPr>
              <a:t> </a:t>
            </a:r>
            <a:r>
              <a:rPr lang="zh-CN" altLang="en-US" sz="2400" dirty="0">
                <a:solidFill>
                  <a:schemeClr val="bg2">
                    <a:lumMod val="85000"/>
                  </a:schemeClr>
                </a:solidFill>
              </a:rPr>
              <a:t>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1953700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6003" y="2745157"/>
            <a:ext cx="3329817" cy="2020249"/>
          </a:xfrm>
          <a:prstGeom prst="rect">
            <a:avLst/>
          </a:prstGeom>
        </p:spPr>
      </p:pic>
      <p:sp>
        <p:nvSpPr>
          <p:cNvPr id="2" name="标题 1"/>
          <p:cNvSpPr>
            <a:spLocks noGrp="1"/>
          </p:cNvSpPr>
          <p:nvPr>
            <p:ph type="title"/>
          </p:nvPr>
        </p:nvSpPr>
        <p:spPr/>
        <p:txBody>
          <a:bodyPr/>
          <a:lstStyle/>
          <a:p>
            <a:r>
              <a:rPr lang="en-US" altLang="zh-CN" dirty="0" smtClean="0"/>
              <a:t>5.2 </a:t>
            </a:r>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a:t>
            </a:r>
          </a:p>
        </p:txBody>
      </p:sp>
      <p:sp>
        <p:nvSpPr>
          <p:cNvPr id="4" name="内容占位符 3"/>
          <p:cNvSpPr>
            <a:spLocks noGrp="1"/>
          </p:cNvSpPr>
          <p:nvPr>
            <p:ph sz="quarter" idx="14"/>
          </p:nvPr>
        </p:nvSpPr>
        <p:spPr>
          <a:xfrm>
            <a:off x="260350" y="1606213"/>
            <a:ext cx="8629650" cy="4697844"/>
          </a:xfrm>
        </p:spPr>
        <p:txBody>
          <a:bodyPr>
            <a:normAutofit/>
          </a:bodyPr>
          <a:lstStyle/>
          <a:p>
            <a:pPr marL="180000" indent="-342900">
              <a:lnSpc>
                <a:spcPct val="100000"/>
              </a:lnSpc>
              <a:buFont typeface="Wingdings" panose="05000000000000000000" pitchFamily="2" charset="2"/>
              <a:buChar char="l"/>
            </a:pPr>
            <a:r>
              <a:rPr lang="zh-CN" altLang="en-US" dirty="0" smtClean="0"/>
              <a:t>感知机</a:t>
            </a:r>
            <a:r>
              <a:rPr lang="zh-CN" altLang="en-US" dirty="0"/>
              <a:t>由两层神经元组</a:t>
            </a:r>
            <a:r>
              <a:rPr lang="zh-CN" altLang="en-US" dirty="0" smtClean="0"/>
              <a:t>成</a:t>
            </a:r>
            <a:r>
              <a:rPr lang="en-US" altLang="zh-CN" dirty="0" smtClean="0"/>
              <a:t>, </a:t>
            </a:r>
            <a:r>
              <a:rPr lang="zh-CN" altLang="en-US" dirty="0" smtClean="0"/>
              <a:t>输入层</a:t>
            </a:r>
            <a:r>
              <a:rPr lang="zh-CN" altLang="en-US" dirty="0"/>
              <a:t>接受外界输入信号传递给</a:t>
            </a:r>
            <a:r>
              <a:rPr lang="zh-CN" altLang="en-US" dirty="0" smtClean="0"/>
              <a:t>输出层</a:t>
            </a:r>
            <a:r>
              <a:rPr lang="en-US" altLang="zh-CN" dirty="0" smtClean="0"/>
              <a:t>, </a:t>
            </a:r>
            <a:r>
              <a:rPr lang="zh-CN" altLang="en-US" dirty="0" smtClean="0"/>
              <a:t>输出层</a:t>
            </a:r>
            <a:r>
              <a:rPr lang="zh-CN" altLang="en-US" dirty="0"/>
              <a:t>是</a:t>
            </a:r>
            <a:r>
              <a:rPr lang="en-US" altLang="zh-CN" dirty="0"/>
              <a:t>M-P</a:t>
            </a:r>
            <a:r>
              <a:rPr lang="zh-CN" altLang="en-US" dirty="0"/>
              <a:t>神经元（阈值逻辑单元</a:t>
            </a:r>
            <a:r>
              <a:rPr lang="zh-CN" altLang="en-US" dirty="0" smtClean="0"/>
              <a:t>）</a:t>
            </a:r>
            <a:r>
              <a:rPr lang="en-US" altLang="zh-CN" dirty="0" smtClean="0"/>
              <a:t> </a:t>
            </a:r>
          </a:p>
          <a:p>
            <a:pPr marL="342900" indent="-342900">
              <a:buFont typeface="Wingdings" panose="05000000000000000000" pitchFamily="2" charset="2"/>
              <a:buChar char="l"/>
            </a:pPr>
            <a:r>
              <a:rPr lang="zh-CN" altLang="en-US" dirty="0" smtClean="0"/>
              <a:t>感知机能够容易地实现逻辑与、或、非运算</a:t>
            </a:r>
            <a:r>
              <a:rPr lang="en-US" altLang="zh-CN" dirty="0" smtClean="0"/>
              <a:t> </a:t>
            </a:r>
            <a:endParaRPr lang="en-US" altLang="zh-CN" dirty="0"/>
          </a:p>
          <a:p>
            <a:pPr marL="360000" lvl="2" indent="-285750">
              <a:lnSpc>
                <a:spcPct val="150000"/>
              </a:lnSpc>
            </a:pPr>
            <a:r>
              <a:rPr lang="zh-CN" altLang="en-US" dirty="0" smtClean="0"/>
              <a:t>“</a:t>
            </a:r>
            <a:r>
              <a:rPr lang="zh-CN" altLang="en-US" dirty="0" smtClean="0">
                <a:solidFill>
                  <a:srgbClr val="FF0000"/>
                </a:solidFill>
              </a:rPr>
              <a:t>与</a:t>
            </a:r>
            <a:r>
              <a:rPr lang="zh-CN" altLang="en-US" dirty="0" smtClean="0"/>
              <a:t>”</a:t>
            </a:r>
            <a:r>
              <a:rPr lang="en-US" altLang="zh-CN" dirty="0" smtClean="0"/>
              <a:t>           : </a:t>
            </a:r>
            <a:r>
              <a:rPr lang="zh-CN" altLang="en-US" dirty="0" smtClean="0"/>
              <a:t>令                           </a:t>
            </a:r>
            <a:r>
              <a:rPr lang="en-US" altLang="zh-CN" dirty="0" smtClean="0"/>
              <a:t>, </a:t>
            </a:r>
            <a:r>
              <a:rPr lang="zh-CN" altLang="en-US" dirty="0" smtClean="0"/>
              <a:t>则</a:t>
            </a:r>
            <a:endParaRPr lang="en-US" altLang="zh-CN" dirty="0"/>
          </a:p>
          <a:p>
            <a:pPr marL="783000" lvl="2" indent="0">
              <a:lnSpc>
                <a:spcPct val="100000"/>
              </a:lnSpc>
              <a:buNone/>
            </a:pPr>
            <a:r>
              <a:rPr lang="en-US" altLang="zh-CN" dirty="0" smtClean="0"/>
              <a:t>                            ,  </a:t>
            </a:r>
            <a:r>
              <a:rPr lang="zh-CN" altLang="en-US" dirty="0" smtClean="0"/>
              <a:t>仅</a:t>
            </a:r>
            <a:r>
              <a:rPr lang="zh-CN" altLang="en-US" dirty="0"/>
              <a:t>在                 </a:t>
            </a:r>
            <a:endParaRPr lang="en-US" altLang="zh-CN" dirty="0"/>
          </a:p>
          <a:p>
            <a:pPr marL="360000" lvl="2" indent="0">
              <a:lnSpc>
                <a:spcPct val="100000"/>
              </a:lnSpc>
              <a:buNone/>
            </a:pPr>
            <a:r>
              <a:rPr lang="zh-CN" altLang="en-US" dirty="0" smtClean="0"/>
              <a:t>时</a:t>
            </a:r>
            <a:r>
              <a:rPr lang="en-US" altLang="zh-CN" dirty="0" smtClean="0"/>
              <a:t>, </a:t>
            </a:r>
            <a:r>
              <a:rPr lang="zh-CN" altLang="en-US" dirty="0" smtClean="0"/>
              <a:t>         </a:t>
            </a:r>
            <a:r>
              <a:rPr lang="en-US" altLang="zh-CN" dirty="0" smtClean="0"/>
              <a:t>. </a:t>
            </a:r>
          </a:p>
          <a:p>
            <a:pPr marL="360000" lvl="2" indent="-285750">
              <a:lnSpc>
                <a:spcPct val="150000"/>
              </a:lnSpc>
              <a:buFont typeface="Wingdings" panose="05000000000000000000" pitchFamily="2" charset="2"/>
              <a:buChar char="l"/>
            </a:pPr>
            <a:r>
              <a:rPr lang="zh-CN" altLang="en-US" dirty="0" smtClean="0"/>
              <a:t>“</a:t>
            </a:r>
            <a:r>
              <a:rPr lang="zh-CN" altLang="en-US" dirty="0" smtClean="0">
                <a:solidFill>
                  <a:srgbClr val="FF0000"/>
                </a:solidFill>
              </a:rPr>
              <a:t>或</a:t>
            </a:r>
            <a:r>
              <a:rPr lang="zh-CN" altLang="en-US" dirty="0" smtClean="0"/>
              <a:t>”</a:t>
            </a:r>
            <a:r>
              <a:rPr lang="en-US" altLang="zh-CN" dirty="0" smtClean="0"/>
              <a:t>         : </a:t>
            </a:r>
            <a:r>
              <a:rPr lang="zh-CN" altLang="en-US" dirty="0" smtClean="0"/>
              <a:t>令                              </a:t>
            </a:r>
            <a:r>
              <a:rPr lang="en-US" altLang="zh-CN" dirty="0" smtClean="0"/>
              <a:t>, </a:t>
            </a:r>
            <a:r>
              <a:rPr lang="zh-CN" altLang="en-US" dirty="0" smtClean="0"/>
              <a:t>则</a:t>
            </a:r>
            <a:endParaRPr lang="en-US" altLang="zh-CN" dirty="0"/>
          </a:p>
          <a:p>
            <a:pPr marL="0" lvl="2" indent="0">
              <a:lnSpc>
                <a:spcPct val="100000"/>
              </a:lnSpc>
              <a:buFont typeface="Wingdings" panose="05000000000000000000" pitchFamily="2" charset="2"/>
              <a:buNone/>
            </a:pPr>
            <a:r>
              <a:rPr lang="en-US" altLang="zh-CN" dirty="0"/>
              <a:t>             </a:t>
            </a:r>
            <a:r>
              <a:rPr lang="en-US" altLang="zh-CN" dirty="0" smtClean="0"/>
              <a:t>                         , </a:t>
            </a:r>
            <a:r>
              <a:rPr lang="zh-CN" altLang="en-US" dirty="0" smtClean="0"/>
              <a:t>仅</a:t>
            </a:r>
            <a:r>
              <a:rPr lang="zh-CN" altLang="en-US" dirty="0"/>
              <a:t>在          </a:t>
            </a:r>
            <a:r>
              <a:rPr lang="zh-CN" altLang="en-US" dirty="0" smtClean="0"/>
              <a:t>或者</a:t>
            </a:r>
            <a:endParaRPr lang="en-US" altLang="zh-CN" dirty="0"/>
          </a:p>
          <a:p>
            <a:pPr marL="0" lvl="2" indent="0">
              <a:lnSpc>
                <a:spcPct val="100000"/>
              </a:lnSpc>
              <a:buFont typeface="Wingdings" panose="05000000000000000000" pitchFamily="2" charset="2"/>
              <a:buNone/>
            </a:pPr>
            <a:r>
              <a:rPr lang="en-US" altLang="zh-CN" dirty="0"/>
              <a:t>    </a:t>
            </a:r>
            <a:r>
              <a:rPr lang="zh-CN" altLang="en-US" dirty="0"/>
              <a:t>          </a:t>
            </a:r>
            <a:r>
              <a:rPr lang="zh-CN" altLang="en-US" dirty="0" smtClean="0"/>
              <a:t>  时</a:t>
            </a:r>
            <a:r>
              <a:rPr lang="en-US" altLang="zh-CN" dirty="0" smtClean="0"/>
              <a:t>, </a:t>
            </a:r>
            <a:r>
              <a:rPr lang="zh-CN" altLang="en-US" dirty="0" smtClean="0"/>
              <a:t>       </a:t>
            </a:r>
            <a:r>
              <a:rPr lang="en-US" altLang="zh-CN" dirty="0" smtClean="0"/>
              <a:t>. </a:t>
            </a:r>
          </a:p>
          <a:p>
            <a:pPr marL="360000" lvl="2" indent="-285750">
              <a:lnSpc>
                <a:spcPct val="150000"/>
              </a:lnSpc>
            </a:pPr>
            <a:r>
              <a:rPr lang="zh-CN" altLang="en-US" sz="1800" dirty="0" smtClean="0"/>
              <a:t>“</a:t>
            </a:r>
            <a:r>
              <a:rPr lang="zh-CN" altLang="en-US" sz="1800" dirty="0" smtClean="0">
                <a:solidFill>
                  <a:srgbClr val="FF0000"/>
                </a:solidFill>
              </a:rPr>
              <a:t>非</a:t>
            </a:r>
            <a:r>
              <a:rPr lang="zh-CN" altLang="en-US" sz="1800" dirty="0" smtClean="0"/>
              <a:t>”     </a:t>
            </a:r>
            <a:r>
              <a:rPr lang="en-US" altLang="zh-CN" sz="1800" dirty="0" smtClean="0"/>
              <a:t>:</a:t>
            </a:r>
            <a:r>
              <a:rPr lang="zh-CN" altLang="en-US" sz="1800" dirty="0" smtClean="0"/>
              <a:t>令                                     </a:t>
            </a:r>
            <a:r>
              <a:rPr lang="zh-CN" altLang="en-US" dirty="0" smtClean="0"/>
              <a:t> </a:t>
            </a:r>
            <a:r>
              <a:rPr lang="en-US" altLang="zh-CN" dirty="0" smtClean="0"/>
              <a:t>, </a:t>
            </a:r>
            <a:r>
              <a:rPr lang="zh-CN" altLang="en-US" dirty="0" smtClean="0"/>
              <a:t> </a:t>
            </a:r>
            <a:r>
              <a:rPr lang="zh-CN" altLang="en-US" sz="1800" dirty="0" smtClean="0"/>
              <a:t>则</a:t>
            </a:r>
            <a:endParaRPr lang="zh-CN" altLang="en-US" sz="1800" dirty="0"/>
          </a:p>
          <a:p>
            <a:pPr marL="0" indent="0">
              <a:buNone/>
            </a:pPr>
            <a:r>
              <a:rPr lang="zh-CN" altLang="en-US" sz="1800" dirty="0"/>
              <a:t>       </a:t>
            </a:r>
            <a:r>
              <a:rPr lang="zh-CN" altLang="en-US" sz="1800" dirty="0" smtClean="0"/>
              <a:t>当           时</a:t>
            </a:r>
            <a:r>
              <a:rPr lang="en-US" altLang="zh-CN" sz="1800" dirty="0" smtClean="0"/>
              <a:t>, </a:t>
            </a:r>
            <a:r>
              <a:rPr lang="zh-CN" altLang="en-US" sz="1800" dirty="0" smtClean="0"/>
              <a:t>        ；当           </a:t>
            </a:r>
            <a:r>
              <a:rPr lang="en-US" altLang="zh-CN" sz="1800" dirty="0" smtClean="0"/>
              <a:t>, </a:t>
            </a:r>
            <a:r>
              <a:rPr lang="zh-CN" altLang="en-US" sz="1800" dirty="0" smtClean="0"/>
              <a:t>        </a:t>
            </a:r>
            <a:r>
              <a:rPr lang="en-US" altLang="zh-CN" sz="1800" dirty="0" smtClean="0"/>
              <a:t>. </a:t>
            </a:r>
            <a:endParaRPr lang="zh-CN" altLang="en-US" sz="1800" dirty="0"/>
          </a:p>
          <a:p>
            <a:pPr marL="0" indent="0">
              <a:buNone/>
            </a:pPr>
            <a:endParaRPr lang="en-US" altLang="zh-CN" sz="1800" dirty="0" smtClean="0"/>
          </a:p>
          <a:p>
            <a:pPr marL="0" indent="0">
              <a:buNone/>
            </a:pPr>
            <a:endParaRPr lang="en-US" altLang="zh-CN" sz="1800" dirty="0" smtClean="0"/>
          </a:p>
          <a:p>
            <a:pPr marL="0" indent="0">
              <a:buNone/>
            </a:pPr>
            <a:endParaRPr lang="zh-CN" altLang="en-US" sz="1800" dirty="0"/>
          </a:p>
        </p:txBody>
      </p:sp>
      <p:graphicFrame>
        <p:nvGraphicFramePr>
          <p:cNvPr id="5" name="对象 4"/>
          <p:cNvGraphicFramePr>
            <a:graphicFrameLocks noChangeAspect="1"/>
          </p:cNvGraphicFramePr>
          <p:nvPr>
            <p:extLst>
              <p:ext uri="{D42A27DB-BD31-4B8C-83A1-F6EECF244321}">
                <p14:modId xmlns:p14="http://schemas.microsoft.com/office/powerpoint/2010/main" val="1452692698"/>
              </p:ext>
            </p:extLst>
          </p:nvPr>
        </p:nvGraphicFramePr>
        <p:xfrm>
          <a:off x="1463902" y="2897470"/>
          <a:ext cx="773257" cy="241814"/>
        </p:xfrm>
        <a:graphic>
          <a:graphicData uri="http://schemas.openxmlformats.org/presentationml/2006/ole">
            <mc:AlternateContent xmlns:mc="http://schemas.openxmlformats.org/markup-compatibility/2006">
              <mc:Choice xmlns:v="urn:schemas-microsoft-com:vml" Requires="v">
                <p:oleObj spid="_x0000_s4041" name="Formula" r:id="rId4" imgW="457200" imgH="143640" progId="Equation.Ribbit">
                  <p:embed/>
                </p:oleObj>
              </mc:Choice>
              <mc:Fallback>
                <p:oleObj name="Formula" r:id="rId4" imgW="457200" imgH="143640" progId="Equation.Ribbit">
                  <p:embed/>
                  <p:pic>
                    <p:nvPicPr>
                      <p:cNvPr id="0" name=""/>
                      <p:cNvPicPr/>
                      <p:nvPr/>
                    </p:nvPicPr>
                    <p:blipFill>
                      <a:blip r:embed="rId5"/>
                      <a:stretch>
                        <a:fillRect/>
                      </a:stretch>
                    </p:blipFill>
                    <p:spPr>
                      <a:xfrm>
                        <a:off x="1463902" y="2897470"/>
                        <a:ext cx="773257" cy="241814"/>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88689970"/>
              </p:ext>
            </p:extLst>
          </p:nvPr>
        </p:nvGraphicFramePr>
        <p:xfrm>
          <a:off x="693738" y="3273425"/>
          <a:ext cx="2682875" cy="300038"/>
        </p:xfrm>
        <a:graphic>
          <a:graphicData uri="http://schemas.openxmlformats.org/presentationml/2006/ole">
            <mc:AlternateContent xmlns:mc="http://schemas.openxmlformats.org/markup-compatibility/2006">
              <mc:Choice xmlns:v="urn:schemas-microsoft-com:vml" Requires="v">
                <p:oleObj spid="_x0000_s4042" name="Formula" r:id="rId6" imgW="1578960" imgH="176760" progId="Equation.Ribbit">
                  <p:embed/>
                </p:oleObj>
              </mc:Choice>
              <mc:Fallback>
                <p:oleObj name="Formula" r:id="rId6" imgW="1578960" imgH="176760" progId="Equation.Ribbit">
                  <p:embed/>
                  <p:pic>
                    <p:nvPicPr>
                      <p:cNvPr id="0" name=""/>
                      <p:cNvPicPr/>
                      <p:nvPr/>
                    </p:nvPicPr>
                    <p:blipFill>
                      <a:blip r:embed="rId7"/>
                      <a:stretch>
                        <a:fillRect/>
                      </a:stretch>
                    </p:blipFill>
                    <p:spPr>
                      <a:xfrm>
                        <a:off x="693738" y="3273425"/>
                        <a:ext cx="2682875" cy="30003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19277138"/>
              </p:ext>
            </p:extLst>
          </p:nvPr>
        </p:nvGraphicFramePr>
        <p:xfrm>
          <a:off x="2764816" y="2911392"/>
          <a:ext cx="2125881" cy="275730"/>
        </p:xfrm>
        <a:graphic>
          <a:graphicData uri="http://schemas.openxmlformats.org/presentationml/2006/ole">
            <mc:AlternateContent xmlns:mc="http://schemas.openxmlformats.org/markup-compatibility/2006">
              <mc:Choice xmlns:v="urn:schemas-microsoft-com:vml" Requires="v">
                <p:oleObj spid="_x0000_s4043" name="Formula" r:id="rId8" imgW="1224360" imgH="158760" progId="Equation.Ribbit">
                  <p:embed/>
                </p:oleObj>
              </mc:Choice>
              <mc:Fallback>
                <p:oleObj name="Formula" r:id="rId8" imgW="1224360" imgH="158760" progId="Equation.Ribbit">
                  <p:embed/>
                  <p:pic>
                    <p:nvPicPr>
                      <p:cNvPr id="0" name=""/>
                      <p:cNvPicPr/>
                      <p:nvPr/>
                    </p:nvPicPr>
                    <p:blipFill>
                      <a:blip r:embed="rId9"/>
                      <a:stretch>
                        <a:fillRect/>
                      </a:stretch>
                    </p:blipFill>
                    <p:spPr>
                      <a:xfrm>
                        <a:off x="2764816" y="2911392"/>
                        <a:ext cx="2125881" cy="27573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71338390"/>
              </p:ext>
            </p:extLst>
          </p:nvPr>
        </p:nvGraphicFramePr>
        <p:xfrm>
          <a:off x="4106195" y="3274741"/>
          <a:ext cx="1385388" cy="277656"/>
        </p:xfrm>
        <a:graphic>
          <a:graphicData uri="http://schemas.openxmlformats.org/presentationml/2006/ole">
            <mc:AlternateContent xmlns:mc="http://schemas.openxmlformats.org/markup-compatibility/2006">
              <mc:Choice xmlns:v="urn:schemas-microsoft-com:vml" Requires="v">
                <p:oleObj spid="_x0000_s4044" name="Formula" r:id="rId10" imgW="761040" imgH="152640" progId="Equation.Ribbit">
                  <p:embed/>
                </p:oleObj>
              </mc:Choice>
              <mc:Fallback>
                <p:oleObj name="Formula" r:id="rId10" imgW="761040" imgH="152640" progId="Equation.Ribbit">
                  <p:embed/>
                  <p:pic>
                    <p:nvPicPr>
                      <p:cNvPr id="0" name=""/>
                      <p:cNvPicPr/>
                      <p:nvPr/>
                    </p:nvPicPr>
                    <p:blipFill>
                      <a:blip r:embed="rId11"/>
                      <a:stretch>
                        <a:fillRect/>
                      </a:stretch>
                    </p:blipFill>
                    <p:spPr>
                      <a:xfrm>
                        <a:off x="4106195" y="3274741"/>
                        <a:ext cx="1385388" cy="27765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43866115"/>
              </p:ext>
            </p:extLst>
          </p:nvPr>
        </p:nvGraphicFramePr>
        <p:xfrm>
          <a:off x="1138840" y="3658969"/>
          <a:ext cx="650123" cy="286644"/>
        </p:xfrm>
        <a:graphic>
          <a:graphicData uri="http://schemas.openxmlformats.org/presentationml/2006/ole">
            <mc:AlternateContent xmlns:mc="http://schemas.openxmlformats.org/markup-compatibility/2006">
              <mc:Choice xmlns:v="urn:schemas-microsoft-com:vml" Requires="v">
                <p:oleObj spid="_x0000_s4045" name="Formula" r:id="rId12" imgW="349560" imgH="153720" progId="Equation.Ribbit">
                  <p:embed/>
                </p:oleObj>
              </mc:Choice>
              <mc:Fallback>
                <p:oleObj name="Formula" r:id="rId12" imgW="349560" imgH="153720" progId="Equation.Ribbit">
                  <p:embed/>
                  <p:pic>
                    <p:nvPicPr>
                      <p:cNvPr id="0" name=""/>
                      <p:cNvPicPr/>
                      <p:nvPr/>
                    </p:nvPicPr>
                    <p:blipFill>
                      <a:blip r:embed="rId13"/>
                      <a:stretch>
                        <a:fillRect/>
                      </a:stretch>
                    </p:blipFill>
                    <p:spPr>
                      <a:xfrm>
                        <a:off x="1138840" y="3658969"/>
                        <a:ext cx="650123" cy="28664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90480930"/>
              </p:ext>
            </p:extLst>
          </p:nvPr>
        </p:nvGraphicFramePr>
        <p:xfrm>
          <a:off x="1316343" y="4057854"/>
          <a:ext cx="773257" cy="241814"/>
        </p:xfrm>
        <a:graphic>
          <a:graphicData uri="http://schemas.openxmlformats.org/presentationml/2006/ole">
            <mc:AlternateContent xmlns:mc="http://schemas.openxmlformats.org/markup-compatibility/2006">
              <mc:Choice xmlns:v="urn:schemas-microsoft-com:vml" Requires="v">
                <p:oleObj spid="_x0000_s4046" name="Formula" r:id="rId14" imgW="457200" imgH="143640" progId="Equation.Ribbit">
                  <p:embed/>
                </p:oleObj>
              </mc:Choice>
              <mc:Fallback>
                <p:oleObj name="Formula" r:id="rId14" imgW="457200" imgH="143640" progId="Equation.Ribbit">
                  <p:embed/>
                  <p:pic>
                    <p:nvPicPr>
                      <p:cNvPr id="5" name="对象 4"/>
                      <p:cNvPicPr/>
                      <p:nvPr/>
                    </p:nvPicPr>
                    <p:blipFill>
                      <a:blip r:embed="rId15"/>
                      <a:stretch>
                        <a:fillRect/>
                      </a:stretch>
                    </p:blipFill>
                    <p:spPr>
                      <a:xfrm>
                        <a:off x="1316343" y="4057854"/>
                        <a:ext cx="773257" cy="24181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09518339"/>
              </p:ext>
            </p:extLst>
          </p:nvPr>
        </p:nvGraphicFramePr>
        <p:xfrm>
          <a:off x="2582961" y="4055361"/>
          <a:ext cx="2348201" cy="279264"/>
        </p:xfrm>
        <a:graphic>
          <a:graphicData uri="http://schemas.openxmlformats.org/presentationml/2006/ole">
            <mc:AlternateContent xmlns:mc="http://schemas.openxmlformats.org/markup-compatibility/2006">
              <mc:Choice xmlns:v="urn:schemas-microsoft-com:vml" Requires="v">
                <p:oleObj spid="_x0000_s4047" name="Formula" r:id="rId16" imgW="1339920" imgH="158760" progId="Equation.Ribbit">
                  <p:embed/>
                </p:oleObj>
              </mc:Choice>
              <mc:Fallback>
                <p:oleObj name="Formula" r:id="rId16" imgW="1339920" imgH="158760" progId="Equation.Ribbit">
                  <p:embed/>
                  <p:pic>
                    <p:nvPicPr>
                      <p:cNvPr id="8" name="对象 7"/>
                      <p:cNvPicPr/>
                      <p:nvPr/>
                    </p:nvPicPr>
                    <p:blipFill>
                      <a:blip r:embed="rId17"/>
                      <a:stretch>
                        <a:fillRect/>
                      </a:stretch>
                    </p:blipFill>
                    <p:spPr>
                      <a:xfrm>
                        <a:off x="2582961" y="4055361"/>
                        <a:ext cx="2348201" cy="279264"/>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005155103"/>
              </p:ext>
            </p:extLst>
          </p:nvPr>
        </p:nvGraphicFramePr>
        <p:xfrm>
          <a:off x="808038" y="4445000"/>
          <a:ext cx="2562225" cy="285750"/>
        </p:xfrm>
        <a:graphic>
          <a:graphicData uri="http://schemas.openxmlformats.org/presentationml/2006/ole">
            <mc:AlternateContent xmlns:mc="http://schemas.openxmlformats.org/markup-compatibility/2006">
              <mc:Choice xmlns:v="urn:schemas-microsoft-com:vml" Requires="v">
                <p:oleObj spid="_x0000_s4048" name="Formula" r:id="rId18" imgW="1578960" imgH="176760" progId="Equation.Ribbit">
                  <p:embed/>
                </p:oleObj>
              </mc:Choice>
              <mc:Fallback>
                <p:oleObj name="Formula" r:id="rId18" imgW="1578960" imgH="176760" progId="Equation.Ribbit">
                  <p:embed/>
                  <p:pic>
                    <p:nvPicPr>
                      <p:cNvPr id="6" name="对象 5"/>
                      <p:cNvPicPr/>
                      <p:nvPr/>
                    </p:nvPicPr>
                    <p:blipFill>
                      <a:blip r:embed="rId7"/>
                      <a:stretch>
                        <a:fillRect/>
                      </a:stretch>
                    </p:blipFill>
                    <p:spPr>
                      <a:xfrm>
                        <a:off x="808038" y="4445000"/>
                        <a:ext cx="2562225" cy="28575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038947608"/>
              </p:ext>
            </p:extLst>
          </p:nvPr>
        </p:nvGraphicFramePr>
        <p:xfrm>
          <a:off x="4086342" y="4448788"/>
          <a:ext cx="758825" cy="277812"/>
        </p:xfrm>
        <a:graphic>
          <a:graphicData uri="http://schemas.openxmlformats.org/presentationml/2006/ole">
            <mc:AlternateContent xmlns:mc="http://schemas.openxmlformats.org/markup-compatibility/2006">
              <mc:Choice xmlns:v="urn:schemas-microsoft-com:vml" Requires="v">
                <p:oleObj spid="_x0000_s4049" name="Formula" r:id="rId19" imgW="415440" imgH="152640" progId="Equation.Ribbit">
                  <p:embed/>
                </p:oleObj>
              </mc:Choice>
              <mc:Fallback>
                <p:oleObj name="Formula" r:id="rId19" imgW="415440" imgH="152640" progId="Equation.Ribbit">
                  <p:embed/>
                  <p:pic>
                    <p:nvPicPr>
                      <p:cNvPr id="9" name="对象 8"/>
                      <p:cNvPicPr/>
                      <p:nvPr/>
                    </p:nvPicPr>
                    <p:blipFill>
                      <a:blip r:embed="rId20"/>
                      <a:stretch>
                        <a:fillRect/>
                      </a:stretch>
                    </p:blipFill>
                    <p:spPr>
                      <a:xfrm>
                        <a:off x="4086342" y="4448788"/>
                        <a:ext cx="758825" cy="27781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03893391"/>
              </p:ext>
            </p:extLst>
          </p:nvPr>
        </p:nvGraphicFramePr>
        <p:xfrm>
          <a:off x="826475" y="4801111"/>
          <a:ext cx="761670" cy="276179"/>
        </p:xfrm>
        <a:graphic>
          <a:graphicData uri="http://schemas.openxmlformats.org/presentationml/2006/ole">
            <mc:AlternateContent xmlns:mc="http://schemas.openxmlformats.org/markup-compatibility/2006">
              <mc:Choice xmlns:v="urn:schemas-microsoft-com:vml" Requires="v">
                <p:oleObj spid="_x0000_s4050" name="Formula" r:id="rId21" imgW="415440" imgH="151200" progId="Equation.Ribbit">
                  <p:embed/>
                </p:oleObj>
              </mc:Choice>
              <mc:Fallback>
                <p:oleObj name="Formula" r:id="rId21" imgW="415440" imgH="151200" progId="Equation.Ribbit">
                  <p:embed/>
                  <p:pic>
                    <p:nvPicPr>
                      <p:cNvPr id="0" name=""/>
                      <p:cNvPicPr/>
                      <p:nvPr/>
                    </p:nvPicPr>
                    <p:blipFill>
                      <a:blip r:embed="rId22"/>
                      <a:stretch>
                        <a:fillRect/>
                      </a:stretch>
                    </p:blipFill>
                    <p:spPr>
                      <a:xfrm>
                        <a:off x="826475" y="4801111"/>
                        <a:ext cx="761670" cy="276179"/>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290445080"/>
              </p:ext>
            </p:extLst>
          </p:nvPr>
        </p:nvGraphicFramePr>
        <p:xfrm>
          <a:off x="1990635" y="4781470"/>
          <a:ext cx="650123" cy="286644"/>
        </p:xfrm>
        <a:graphic>
          <a:graphicData uri="http://schemas.openxmlformats.org/presentationml/2006/ole">
            <mc:AlternateContent xmlns:mc="http://schemas.openxmlformats.org/markup-compatibility/2006">
              <mc:Choice xmlns:v="urn:schemas-microsoft-com:vml" Requires="v">
                <p:oleObj spid="_x0000_s4051" name="Formula" r:id="rId23" imgW="349560" imgH="153720" progId="Equation.Ribbit">
                  <p:embed/>
                </p:oleObj>
              </mc:Choice>
              <mc:Fallback>
                <p:oleObj name="Formula" r:id="rId23" imgW="349560" imgH="153720" progId="Equation.Ribbit">
                  <p:embed/>
                  <p:pic>
                    <p:nvPicPr>
                      <p:cNvPr id="10" name="对象 9"/>
                      <p:cNvPicPr/>
                      <p:nvPr/>
                    </p:nvPicPr>
                    <p:blipFill>
                      <a:blip r:embed="rId13"/>
                      <a:stretch>
                        <a:fillRect/>
                      </a:stretch>
                    </p:blipFill>
                    <p:spPr>
                      <a:xfrm>
                        <a:off x="1990635" y="4781470"/>
                        <a:ext cx="650123" cy="286644"/>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77109215"/>
              </p:ext>
            </p:extLst>
          </p:nvPr>
        </p:nvGraphicFramePr>
        <p:xfrm>
          <a:off x="1387326" y="5241742"/>
          <a:ext cx="401637" cy="246062"/>
        </p:xfrm>
        <a:graphic>
          <a:graphicData uri="http://schemas.openxmlformats.org/presentationml/2006/ole">
            <mc:AlternateContent xmlns:mc="http://schemas.openxmlformats.org/markup-compatibility/2006">
              <mc:Choice xmlns:v="urn:schemas-microsoft-com:vml" Requires="v">
                <p:oleObj spid="_x0000_s4052" name="Formula" r:id="rId24" imgW="237600" imgH="119520" progId="Equation.Ribbit">
                  <p:embed/>
                </p:oleObj>
              </mc:Choice>
              <mc:Fallback>
                <p:oleObj name="Formula" r:id="rId24" imgW="237600" imgH="119520" progId="Equation.Ribbit">
                  <p:embed/>
                  <p:pic>
                    <p:nvPicPr>
                      <p:cNvPr id="0" name=""/>
                      <p:cNvPicPr/>
                      <p:nvPr/>
                    </p:nvPicPr>
                    <p:blipFill>
                      <a:blip r:embed="rId25"/>
                      <a:stretch>
                        <a:fillRect/>
                      </a:stretch>
                    </p:blipFill>
                    <p:spPr>
                      <a:xfrm>
                        <a:off x="1387326" y="5241742"/>
                        <a:ext cx="401637" cy="24606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89665444"/>
              </p:ext>
            </p:extLst>
          </p:nvPr>
        </p:nvGraphicFramePr>
        <p:xfrm>
          <a:off x="2133019" y="5219106"/>
          <a:ext cx="2992437" cy="260350"/>
        </p:xfrm>
        <a:graphic>
          <a:graphicData uri="http://schemas.openxmlformats.org/presentationml/2006/ole">
            <mc:AlternateContent xmlns:mc="http://schemas.openxmlformats.org/markup-compatibility/2006">
              <mc:Choice xmlns:v="urn:schemas-microsoft-com:vml" Requires="v">
                <p:oleObj spid="_x0000_s4053" name="Formula" r:id="rId26" imgW="1832760" imgH="158760" progId="Equation.Ribbit">
                  <p:embed/>
                </p:oleObj>
              </mc:Choice>
              <mc:Fallback>
                <p:oleObj name="Formula" r:id="rId26" imgW="1832760" imgH="158760" progId="Equation.Ribbit">
                  <p:embed/>
                  <p:pic>
                    <p:nvPicPr>
                      <p:cNvPr id="12" name="对象 11"/>
                      <p:cNvPicPr/>
                      <p:nvPr/>
                    </p:nvPicPr>
                    <p:blipFill>
                      <a:blip r:embed="rId27"/>
                      <a:stretch>
                        <a:fillRect/>
                      </a:stretch>
                    </p:blipFill>
                    <p:spPr>
                      <a:xfrm>
                        <a:off x="2133019" y="5219106"/>
                        <a:ext cx="2992437" cy="26035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27585153"/>
              </p:ext>
            </p:extLst>
          </p:nvPr>
        </p:nvGraphicFramePr>
        <p:xfrm>
          <a:off x="1233398" y="5650618"/>
          <a:ext cx="757237" cy="277813"/>
        </p:xfrm>
        <a:graphic>
          <a:graphicData uri="http://schemas.openxmlformats.org/presentationml/2006/ole">
            <mc:AlternateContent xmlns:mc="http://schemas.openxmlformats.org/markup-compatibility/2006">
              <mc:Choice xmlns:v="urn:schemas-microsoft-com:vml" Requires="v">
                <p:oleObj spid="_x0000_s4054" name="Formula" r:id="rId28" imgW="415440" imgH="152640" progId="Equation.Ribbit">
                  <p:embed/>
                </p:oleObj>
              </mc:Choice>
              <mc:Fallback>
                <p:oleObj name="Formula" r:id="rId28" imgW="415440" imgH="152640" progId="Equation.Ribbit">
                  <p:embed/>
                  <p:pic>
                    <p:nvPicPr>
                      <p:cNvPr id="9" name="对象 8"/>
                      <p:cNvPicPr/>
                      <p:nvPr/>
                    </p:nvPicPr>
                    <p:blipFill>
                      <a:blip r:embed="rId20"/>
                      <a:stretch>
                        <a:fillRect/>
                      </a:stretch>
                    </p:blipFill>
                    <p:spPr>
                      <a:xfrm>
                        <a:off x="1233398" y="5650618"/>
                        <a:ext cx="757237" cy="27781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474639640"/>
              </p:ext>
            </p:extLst>
          </p:nvPr>
        </p:nvGraphicFramePr>
        <p:xfrm>
          <a:off x="2433822" y="5646203"/>
          <a:ext cx="661987" cy="290513"/>
        </p:xfrm>
        <a:graphic>
          <a:graphicData uri="http://schemas.openxmlformats.org/presentationml/2006/ole">
            <mc:AlternateContent xmlns:mc="http://schemas.openxmlformats.org/markup-compatibility/2006">
              <mc:Choice xmlns:v="urn:schemas-microsoft-com:vml" Requires="v">
                <p:oleObj spid="_x0000_s4055" name="Formula" r:id="rId29" imgW="355680" imgH="155160" progId="Equation.Ribbit">
                  <p:embed/>
                </p:oleObj>
              </mc:Choice>
              <mc:Fallback>
                <p:oleObj name="Formula" r:id="rId29" imgW="355680" imgH="155160" progId="Equation.Ribbit">
                  <p:embed/>
                  <p:pic>
                    <p:nvPicPr>
                      <p:cNvPr id="16" name="对象 15"/>
                      <p:cNvPicPr/>
                      <p:nvPr/>
                    </p:nvPicPr>
                    <p:blipFill>
                      <a:blip r:embed="rId30"/>
                      <a:stretch>
                        <a:fillRect/>
                      </a:stretch>
                    </p:blipFill>
                    <p:spPr>
                      <a:xfrm>
                        <a:off x="2433822" y="5646203"/>
                        <a:ext cx="661987" cy="29051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624912340"/>
              </p:ext>
            </p:extLst>
          </p:nvPr>
        </p:nvGraphicFramePr>
        <p:xfrm>
          <a:off x="3629237" y="5651860"/>
          <a:ext cx="768350" cy="280987"/>
        </p:xfrm>
        <a:graphic>
          <a:graphicData uri="http://schemas.openxmlformats.org/presentationml/2006/ole">
            <mc:AlternateContent xmlns:mc="http://schemas.openxmlformats.org/markup-compatibility/2006">
              <mc:Choice xmlns:v="urn:schemas-microsoft-com:vml" Requires="v">
                <p:oleObj spid="_x0000_s4056" name="Formula" r:id="rId31" imgW="421920" imgH="153720" progId="Equation.Ribbit">
                  <p:embed/>
                </p:oleObj>
              </mc:Choice>
              <mc:Fallback>
                <p:oleObj name="Formula" r:id="rId31" imgW="421920" imgH="153720" progId="Equation.Ribbit">
                  <p:embed/>
                  <p:pic>
                    <p:nvPicPr>
                      <p:cNvPr id="20" name="对象 19"/>
                      <p:cNvPicPr/>
                      <p:nvPr/>
                    </p:nvPicPr>
                    <p:blipFill>
                      <a:blip r:embed="rId32"/>
                      <a:stretch>
                        <a:fillRect/>
                      </a:stretch>
                    </p:blipFill>
                    <p:spPr>
                      <a:xfrm>
                        <a:off x="3629237" y="5651860"/>
                        <a:ext cx="768350" cy="280987"/>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629335710"/>
              </p:ext>
            </p:extLst>
          </p:nvPr>
        </p:nvGraphicFramePr>
        <p:xfrm>
          <a:off x="4619160" y="5646203"/>
          <a:ext cx="650123" cy="286644"/>
        </p:xfrm>
        <a:graphic>
          <a:graphicData uri="http://schemas.openxmlformats.org/presentationml/2006/ole">
            <mc:AlternateContent xmlns:mc="http://schemas.openxmlformats.org/markup-compatibility/2006">
              <mc:Choice xmlns:v="urn:schemas-microsoft-com:vml" Requires="v">
                <p:oleObj spid="_x0000_s4057" name="Formula" r:id="rId33" imgW="349560" imgH="153720" progId="Equation.Ribbit">
                  <p:embed/>
                </p:oleObj>
              </mc:Choice>
              <mc:Fallback>
                <p:oleObj name="Formula" r:id="rId33" imgW="349560" imgH="153720" progId="Equation.Ribbit">
                  <p:embed/>
                  <p:pic>
                    <p:nvPicPr>
                      <p:cNvPr id="16" name="对象 15"/>
                      <p:cNvPicPr/>
                      <p:nvPr/>
                    </p:nvPicPr>
                    <p:blipFill>
                      <a:blip r:embed="rId13"/>
                      <a:stretch>
                        <a:fillRect/>
                      </a:stretch>
                    </p:blipFill>
                    <p:spPr>
                      <a:xfrm>
                        <a:off x="4619160" y="5646203"/>
                        <a:ext cx="650123" cy="286644"/>
                      </a:xfrm>
                      <a:prstGeom prst="rect">
                        <a:avLst/>
                      </a:prstGeom>
                    </p:spPr>
                  </p:pic>
                </p:oleObj>
              </mc:Fallback>
            </mc:AlternateContent>
          </a:graphicData>
        </a:graphic>
      </p:graphicFrame>
    </p:spTree>
    <p:extLst>
      <p:ext uri="{BB962C8B-B14F-4D97-AF65-F5344CB8AC3E}">
        <p14:creationId xmlns:p14="http://schemas.microsoft.com/office/powerpoint/2010/main" val="2512255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smtClean="0"/>
              <a:t>给定训练数据集</a:t>
            </a:r>
            <a:r>
              <a:rPr lang="en-US" altLang="zh-CN" dirty="0" smtClean="0"/>
              <a:t>, </a:t>
            </a:r>
            <a:r>
              <a:rPr lang="zh-CN" altLang="en-US" dirty="0" smtClean="0"/>
              <a:t>权重                           与阈值   可以通过学习得到</a:t>
            </a:r>
            <a:endParaRPr lang="en-US" altLang="zh-CN" dirty="0" smtClean="0"/>
          </a:p>
          <a:p>
            <a:pPr marL="342900" indent="-342900">
              <a:lnSpc>
                <a:spcPct val="150000"/>
              </a:lnSpc>
            </a:pPr>
            <a:r>
              <a:rPr lang="zh-CN" altLang="en-US" dirty="0" smtClean="0"/>
              <a:t>感知机学习规则</a:t>
            </a:r>
            <a:endParaRPr lang="en-US" altLang="zh-CN" dirty="0" smtClean="0"/>
          </a:p>
          <a:p>
            <a:pPr marL="0" indent="0">
              <a:lnSpc>
                <a:spcPct val="100000"/>
              </a:lnSpc>
              <a:buNone/>
            </a:pPr>
            <a:r>
              <a:rPr lang="en-US" altLang="zh-CN" dirty="0" smtClean="0"/>
              <a:t>    </a:t>
            </a:r>
            <a:r>
              <a:rPr lang="zh-CN" altLang="en-US" sz="2000" dirty="0" smtClean="0"/>
              <a:t>对训练样例        </a:t>
            </a:r>
            <a:r>
              <a:rPr lang="en-US" altLang="zh-CN" sz="2000" dirty="0" smtClean="0"/>
              <a:t>, </a:t>
            </a:r>
            <a:r>
              <a:rPr lang="zh-CN" altLang="en-US" sz="2000" dirty="0" smtClean="0"/>
              <a:t>若当前感知机的输出为</a:t>
            </a:r>
            <a:r>
              <a:rPr lang="zh-CN" altLang="en-US" sz="2000" dirty="0"/>
              <a:t> </a:t>
            </a:r>
            <a:r>
              <a:rPr lang="zh-CN" altLang="en-US" sz="2000" dirty="0" smtClean="0"/>
              <a:t>  </a:t>
            </a:r>
            <a:r>
              <a:rPr lang="en-US" altLang="zh-CN" sz="2000" dirty="0" smtClean="0"/>
              <a:t>, </a:t>
            </a:r>
            <a:r>
              <a:rPr lang="zh-CN" altLang="en-US" sz="2000" dirty="0" smtClean="0"/>
              <a:t>则感知机权重调整规则为：</a:t>
            </a:r>
            <a:endParaRPr lang="en-US" altLang="zh-CN" sz="2000" dirty="0" smtClean="0"/>
          </a:p>
          <a:p>
            <a:pPr marL="0" indent="0">
              <a:lnSpc>
                <a:spcPct val="100000"/>
              </a:lnSpc>
              <a:buNone/>
            </a:pPr>
            <a:endParaRPr lang="en-US" altLang="zh-CN" sz="2000" dirty="0"/>
          </a:p>
          <a:p>
            <a:pPr marL="0" indent="0">
              <a:lnSpc>
                <a:spcPct val="100000"/>
              </a:lnSpc>
              <a:buNone/>
            </a:pPr>
            <a:endParaRPr lang="en-US" altLang="zh-CN" sz="2000" dirty="0" smtClean="0"/>
          </a:p>
          <a:p>
            <a:pPr marL="0" indent="0">
              <a:lnSpc>
                <a:spcPct val="100000"/>
              </a:lnSpc>
              <a:buNone/>
            </a:pPr>
            <a:r>
              <a:rPr lang="zh-CN" altLang="en-US" sz="2000" dirty="0" smtClean="0"/>
              <a:t>其中            称为学习率</a:t>
            </a:r>
            <a:endParaRPr lang="en-US" altLang="zh-CN" sz="2000" dirty="0" smtClean="0"/>
          </a:p>
          <a:p>
            <a:pPr marL="0" indent="0">
              <a:lnSpc>
                <a:spcPct val="100000"/>
              </a:lnSpc>
              <a:buNone/>
            </a:pPr>
            <a:r>
              <a:rPr lang="en-US" altLang="zh-CN" dirty="0"/>
              <a:t> </a:t>
            </a:r>
            <a:r>
              <a:rPr lang="en-US" altLang="zh-CN" dirty="0" smtClean="0"/>
              <a:t>   </a:t>
            </a:r>
            <a:r>
              <a:rPr lang="zh-CN" altLang="en-US" sz="2000" dirty="0" smtClean="0"/>
              <a:t>若感知机对训练样例        预测正确</a:t>
            </a:r>
            <a:r>
              <a:rPr lang="en-US" altLang="zh-CN" sz="2000" dirty="0" smtClean="0"/>
              <a:t>, </a:t>
            </a:r>
            <a:r>
              <a:rPr lang="zh-CN" altLang="en-US" sz="2000" dirty="0" smtClean="0"/>
              <a:t>则感知机不发生变化；否则根据错误程度进行权重的调整</a:t>
            </a:r>
            <a:r>
              <a:rPr lang="en-US" altLang="zh-CN" sz="2000" dirty="0" smtClean="0"/>
              <a:t>.</a:t>
            </a:r>
            <a:endParaRPr lang="zh-CN" altLang="en-US" sz="20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223714148"/>
              </p:ext>
            </p:extLst>
          </p:nvPr>
        </p:nvGraphicFramePr>
        <p:xfrm>
          <a:off x="3529694" y="1763670"/>
          <a:ext cx="2463906" cy="369587"/>
        </p:xfrm>
        <a:graphic>
          <a:graphicData uri="http://schemas.openxmlformats.org/presentationml/2006/ole">
            <mc:AlternateContent xmlns:mc="http://schemas.openxmlformats.org/markup-compatibility/2006">
              <mc:Choice xmlns:v="urn:schemas-microsoft-com:vml" Requires="v">
                <p:oleObj spid="_x0000_s4499" name="Formula" r:id="rId3" imgW="1175040" imgH="176760" progId="Equation.Ribbit">
                  <p:embed/>
                </p:oleObj>
              </mc:Choice>
              <mc:Fallback>
                <p:oleObj name="Formula" r:id="rId3" imgW="1175040" imgH="176760" progId="Equation.Ribbit">
                  <p:embed/>
                  <p:pic>
                    <p:nvPicPr>
                      <p:cNvPr id="0" name=""/>
                      <p:cNvPicPr/>
                      <p:nvPr/>
                    </p:nvPicPr>
                    <p:blipFill>
                      <a:blip r:embed="rId4"/>
                      <a:stretch>
                        <a:fillRect/>
                      </a:stretch>
                    </p:blipFill>
                    <p:spPr>
                      <a:xfrm>
                        <a:off x="3529694" y="1763670"/>
                        <a:ext cx="2463906" cy="3695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23424167"/>
              </p:ext>
            </p:extLst>
          </p:nvPr>
        </p:nvGraphicFramePr>
        <p:xfrm>
          <a:off x="6995819" y="1805123"/>
          <a:ext cx="164999" cy="354576"/>
        </p:xfrm>
        <a:graphic>
          <a:graphicData uri="http://schemas.openxmlformats.org/presentationml/2006/ole">
            <mc:AlternateContent xmlns:mc="http://schemas.openxmlformats.org/markup-compatibility/2006">
              <mc:Choice xmlns:v="urn:schemas-microsoft-com:vml" Requires="v">
                <p:oleObj spid="_x0000_s4500" name="Formula" r:id="rId5" imgW="75240" imgH="160200" progId="Equation.Ribbit">
                  <p:embed/>
                </p:oleObj>
              </mc:Choice>
              <mc:Fallback>
                <p:oleObj name="Formula" r:id="rId5" imgW="75240" imgH="160200" progId="Equation.Ribbit">
                  <p:embed/>
                  <p:pic>
                    <p:nvPicPr>
                      <p:cNvPr id="0" name=""/>
                      <p:cNvPicPr/>
                      <p:nvPr/>
                    </p:nvPicPr>
                    <p:blipFill>
                      <a:blip r:embed="rId6"/>
                      <a:stretch>
                        <a:fillRect/>
                      </a:stretch>
                    </p:blipFill>
                    <p:spPr>
                      <a:xfrm>
                        <a:off x="6995819" y="1805123"/>
                        <a:ext cx="164999" cy="35457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48469142"/>
              </p:ext>
            </p:extLst>
          </p:nvPr>
        </p:nvGraphicFramePr>
        <p:xfrm>
          <a:off x="2137320" y="3220939"/>
          <a:ext cx="678305" cy="347551"/>
        </p:xfrm>
        <a:graphic>
          <a:graphicData uri="http://schemas.openxmlformats.org/presentationml/2006/ole">
            <mc:AlternateContent xmlns:mc="http://schemas.openxmlformats.org/markup-compatibility/2006">
              <mc:Choice xmlns:v="urn:schemas-microsoft-com:vml" Requires="v">
                <p:oleObj spid="_x0000_s4501" name="Formula" r:id="rId7" imgW="344520" imgH="176760" progId="Equation.Ribbit">
                  <p:embed/>
                </p:oleObj>
              </mc:Choice>
              <mc:Fallback>
                <p:oleObj name="Formula" r:id="rId7" imgW="344520" imgH="176760" progId="Equation.Ribbit">
                  <p:embed/>
                  <p:pic>
                    <p:nvPicPr>
                      <p:cNvPr id="0" name=""/>
                      <p:cNvPicPr/>
                      <p:nvPr/>
                    </p:nvPicPr>
                    <p:blipFill>
                      <a:blip r:embed="rId8"/>
                      <a:stretch>
                        <a:fillRect/>
                      </a:stretch>
                    </p:blipFill>
                    <p:spPr>
                      <a:xfrm>
                        <a:off x="2137320" y="3220939"/>
                        <a:ext cx="678305" cy="34755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605658107"/>
              </p:ext>
            </p:extLst>
          </p:nvPr>
        </p:nvGraphicFramePr>
        <p:xfrm>
          <a:off x="5499329" y="3186968"/>
          <a:ext cx="180727" cy="347551"/>
        </p:xfrm>
        <a:graphic>
          <a:graphicData uri="http://schemas.openxmlformats.org/presentationml/2006/ole">
            <mc:AlternateContent xmlns:mc="http://schemas.openxmlformats.org/markup-compatibility/2006">
              <mc:Choice xmlns:v="urn:schemas-microsoft-com:vml" Requires="v">
                <p:oleObj spid="_x0000_s4502" name="Formula" r:id="rId9" imgW="82800" imgH="158760" progId="Equation.Ribbit">
                  <p:embed/>
                </p:oleObj>
              </mc:Choice>
              <mc:Fallback>
                <p:oleObj name="Formula" r:id="rId9" imgW="82800" imgH="158760" progId="Equation.Ribbit">
                  <p:embed/>
                  <p:pic>
                    <p:nvPicPr>
                      <p:cNvPr id="0" name=""/>
                      <p:cNvPicPr/>
                      <p:nvPr/>
                    </p:nvPicPr>
                    <p:blipFill>
                      <a:blip r:embed="rId10"/>
                      <a:stretch>
                        <a:fillRect/>
                      </a:stretch>
                    </p:blipFill>
                    <p:spPr>
                      <a:xfrm>
                        <a:off x="5499329" y="3186968"/>
                        <a:ext cx="180727" cy="3475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931956842"/>
              </p:ext>
            </p:extLst>
          </p:nvPr>
        </p:nvGraphicFramePr>
        <p:xfrm>
          <a:off x="3231356" y="3648819"/>
          <a:ext cx="2687637" cy="831850"/>
        </p:xfrm>
        <a:graphic>
          <a:graphicData uri="http://schemas.openxmlformats.org/presentationml/2006/ole">
            <mc:AlternateContent xmlns:mc="http://schemas.openxmlformats.org/markup-compatibility/2006">
              <mc:Choice xmlns:v="urn:schemas-microsoft-com:vml" Requires="v">
                <p:oleObj spid="_x0000_s4503" name="Formula" r:id="rId11" imgW="1148400" imgH="355680" progId="Equation.Ribbit">
                  <p:embed/>
                </p:oleObj>
              </mc:Choice>
              <mc:Fallback>
                <p:oleObj name="Formula" r:id="rId11" imgW="1148400" imgH="355680" progId="Equation.Ribbit">
                  <p:embed/>
                  <p:pic>
                    <p:nvPicPr>
                      <p:cNvPr id="0" name=""/>
                      <p:cNvPicPr/>
                      <p:nvPr/>
                    </p:nvPicPr>
                    <p:blipFill>
                      <a:blip r:embed="rId12"/>
                      <a:stretch>
                        <a:fillRect/>
                      </a:stretch>
                    </p:blipFill>
                    <p:spPr>
                      <a:xfrm>
                        <a:off x="3231356" y="3648819"/>
                        <a:ext cx="2687637" cy="8318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61288007"/>
              </p:ext>
            </p:extLst>
          </p:nvPr>
        </p:nvGraphicFramePr>
        <p:xfrm>
          <a:off x="889488" y="4532181"/>
          <a:ext cx="1039338" cy="310126"/>
        </p:xfrm>
        <a:graphic>
          <a:graphicData uri="http://schemas.openxmlformats.org/presentationml/2006/ole">
            <mc:AlternateContent xmlns:mc="http://schemas.openxmlformats.org/markup-compatibility/2006">
              <mc:Choice xmlns:v="urn:schemas-microsoft-com:vml" Requires="v">
                <p:oleObj spid="_x0000_s4504" name="Formula" r:id="rId13" imgW="590760" imgH="176760" progId="Equation.Ribbit">
                  <p:embed/>
                </p:oleObj>
              </mc:Choice>
              <mc:Fallback>
                <p:oleObj name="Formula" r:id="rId13" imgW="590760" imgH="176760" progId="Equation.Ribbit">
                  <p:embed/>
                  <p:pic>
                    <p:nvPicPr>
                      <p:cNvPr id="0" name=""/>
                      <p:cNvPicPr/>
                      <p:nvPr/>
                    </p:nvPicPr>
                    <p:blipFill>
                      <a:blip r:embed="rId14"/>
                      <a:stretch>
                        <a:fillRect/>
                      </a:stretch>
                    </p:blipFill>
                    <p:spPr>
                      <a:xfrm>
                        <a:off x="889488" y="4532181"/>
                        <a:ext cx="1039338" cy="310126"/>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808720412"/>
              </p:ext>
            </p:extLst>
          </p:nvPr>
        </p:nvGraphicFramePr>
        <p:xfrm>
          <a:off x="3035847" y="4986208"/>
          <a:ext cx="678305" cy="347551"/>
        </p:xfrm>
        <a:graphic>
          <a:graphicData uri="http://schemas.openxmlformats.org/presentationml/2006/ole">
            <mc:AlternateContent xmlns:mc="http://schemas.openxmlformats.org/markup-compatibility/2006">
              <mc:Choice xmlns:v="urn:schemas-microsoft-com:vml" Requires="v">
                <p:oleObj spid="_x0000_s4505" name="Formula" r:id="rId15" imgW="344520" imgH="176760" progId="Equation.Ribbit">
                  <p:embed/>
                </p:oleObj>
              </mc:Choice>
              <mc:Fallback>
                <p:oleObj name="Formula" r:id="rId15" imgW="344520" imgH="176760" progId="Equation.Ribbit">
                  <p:embed/>
                  <p:pic>
                    <p:nvPicPr>
                      <p:cNvPr id="9" name="对象 8"/>
                      <p:cNvPicPr/>
                      <p:nvPr/>
                    </p:nvPicPr>
                    <p:blipFill>
                      <a:blip r:embed="rId8"/>
                      <a:stretch>
                        <a:fillRect/>
                      </a:stretch>
                    </p:blipFill>
                    <p:spPr>
                      <a:xfrm>
                        <a:off x="3035847" y="4986208"/>
                        <a:ext cx="678305" cy="347551"/>
                      </a:xfrm>
                      <a:prstGeom prst="rect">
                        <a:avLst/>
                      </a:prstGeom>
                    </p:spPr>
                  </p:pic>
                </p:oleObj>
              </mc:Fallback>
            </mc:AlternateContent>
          </a:graphicData>
        </a:graphic>
      </p:graphicFrame>
    </p:spTree>
    <p:extLst>
      <p:ext uri="{BB962C8B-B14F-4D97-AF65-F5344CB8AC3E}">
        <p14:creationId xmlns:p14="http://schemas.microsoft.com/office/powerpoint/2010/main" val="21656563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感知机与多层网络</a:t>
            </a:r>
            <a:endParaRPr lang="zh-CN" altLang="en-US" dirty="0"/>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dirty="0" smtClean="0"/>
              <a:t>感知机求解异、或、非问题</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37" y="1464594"/>
            <a:ext cx="3191502" cy="239362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060" y="1455018"/>
            <a:ext cx="3204269" cy="240320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37" y="3899995"/>
            <a:ext cx="3191502" cy="2393627"/>
          </a:xfrm>
          <a:prstGeom prst="rect">
            <a:avLst/>
          </a:prstGeom>
        </p:spPr>
      </p:pic>
      <p:pic>
        <p:nvPicPr>
          <p:cNvPr id="8" name="内容占位符 7"/>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1908175" y="1892300"/>
            <a:ext cx="5334000" cy="4000500"/>
          </a:xfrm>
          <a:prstGeom prst="rect">
            <a:avLst/>
          </a:prstGeom>
        </p:spPr>
      </p:pic>
    </p:spTree>
    <p:extLst>
      <p:ext uri="{BB962C8B-B14F-4D97-AF65-F5344CB8AC3E}">
        <p14:creationId xmlns:p14="http://schemas.microsoft.com/office/powerpoint/2010/main" val="229761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感知机与多层网络</a:t>
            </a:r>
            <a:endParaRPr lang="zh-CN" altLang="en-US" dirty="0"/>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dirty="0" smtClean="0"/>
              <a:t>感知机求解异、或、非问题</a:t>
            </a:r>
            <a:endParaRPr lang="zh-CN" altLang="en-US" dirty="0"/>
          </a:p>
        </p:txBody>
      </p:sp>
      <p:pic>
        <p:nvPicPr>
          <p:cNvPr id="9" name="内容占位符 8" descr="屏幕剪辑"/>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1654955" y="1486052"/>
            <a:ext cx="5742071" cy="4666530"/>
          </a:xfrm>
        </p:spPr>
      </p:pic>
    </p:spTree>
    <p:extLst>
      <p:ext uri="{BB962C8B-B14F-4D97-AF65-F5344CB8AC3E}">
        <p14:creationId xmlns:p14="http://schemas.microsoft.com/office/powerpoint/2010/main" val="3378759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感知机学习能力</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t>若两类模式</a:t>
            </a:r>
            <a:r>
              <a:rPr lang="zh-CN" altLang="en-US" dirty="0">
                <a:solidFill>
                  <a:srgbClr val="C00000"/>
                </a:solidFill>
              </a:rPr>
              <a:t>线性可</a:t>
            </a:r>
            <a:r>
              <a:rPr lang="zh-CN" altLang="en-US" dirty="0" smtClean="0">
                <a:solidFill>
                  <a:srgbClr val="C00000"/>
                </a:solidFill>
              </a:rPr>
              <a:t>分</a:t>
            </a:r>
            <a:r>
              <a:rPr lang="en-US" altLang="zh-CN" dirty="0" smtClean="0"/>
              <a:t>, </a:t>
            </a:r>
            <a:r>
              <a:rPr lang="zh-CN" altLang="en-US" dirty="0" smtClean="0"/>
              <a:t>则</a:t>
            </a:r>
            <a:r>
              <a:rPr lang="zh-CN" altLang="en-US" dirty="0"/>
              <a:t>感知机的学习过程一定会</a:t>
            </a:r>
            <a:r>
              <a:rPr lang="zh-CN" altLang="en-US" dirty="0">
                <a:solidFill>
                  <a:srgbClr val="C00000"/>
                </a:solidFill>
              </a:rPr>
              <a:t>收敛</a:t>
            </a:r>
            <a:r>
              <a:rPr lang="zh-CN" altLang="en-US" dirty="0"/>
              <a:t>；否感知机的学习过程将会发生</a:t>
            </a:r>
            <a:r>
              <a:rPr lang="zh-CN" altLang="en-US" dirty="0" smtClean="0"/>
              <a:t>震荡</a:t>
            </a:r>
            <a:endParaRPr lang="en-US" altLang="zh-CN" dirty="0" smtClean="0"/>
          </a:p>
          <a:p>
            <a:pPr marL="0" indent="0" fontAlgn="base">
              <a:spcBef>
                <a:spcPct val="0"/>
              </a:spcBef>
              <a:spcAft>
                <a:spcPct val="0"/>
              </a:spcAft>
              <a:buSzPct val="100000"/>
              <a:buNone/>
            </a:pPr>
            <a:r>
              <a:rPr lang="en-US" altLang="zh-CN" sz="1600" dirty="0" smtClean="0">
                <a:solidFill>
                  <a:srgbClr val="FF0000"/>
                </a:solidFill>
                <a:latin typeface="+mj-lt"/>
              </a:rPr>
              <a:t>                                                                                 </a:t>
            </a:r>
            <a:r>
              <a:rPr lang="en-US" altLang="zh-CN" sz="1600" dirty="0">
                <a:solidFill>
                  <a:srgbClr val="C00000"/>
                </a:solidFill>
              </a:rPr>
              <a:t>[Minsky and </a:t>
            </a:r>
            <a:r>
              <a:rPr lang="en-US" altLang="zh-CN" sz="1600" dirty="0" err="1">
                <a:solidFill>
                  <a:srgbClr val="C00000"/>
                </a:solidFill>
              </a:rPr>
              <a:t>Papert</a:t>
            </a:r>
            <a:r>
              <a:rPr lang="en-US" altLang="zh-CN" sz="1600" dirty="0">
                <a:solidFill>
                  <a:srgbClr val="C00000"/>
                </a:solidFill>
              </a:rPr>
              <a:t>, 1969]</a:t>
            </a:r>
            <a:endParaRPr lang="zh-CN" altLang="en-US" sz="1600" dirty="0">
              <a:solidFill>
                <a:srgbClr val="C00000"/>
              </a:solidFill>
            </a:endParaRPr>
          </a:p>
          <a:p>
            <a:pPr marL="342900" indent="-342900">
              <a:lnSpc>
                <a:spcPct val="100000"/>
              </a:lnSpc>
            </a:pPr>
            <a:r>
              <a:rPr lang="zh-CN" altLang="en-US" dirty="0"/>
              <a:t>单层感知机的学习能力非常</a:t>
            </a:r>
            <a:r>
              <a:rPr lang="zh-CN" altLang="en-US" dirty="0" smtClean="0"/>
              <a:t>有限</a:t>
            </a:r>
            <a:r>
              <a:rPr lang="en-US" altLang="zh-CN" dirty="0" smtClean="0"/>
              <a:t>, </a:t>
            </a:r>
            <a:r>
              <a:rPr lang="zh-CN" altLang="en-US" dirty="0" smtClean="0"/>
              <a:t>只能</a:t>
            </a:r>
            <a:r>
              <a:rPr lang="zh-CN" altLang="en-US" dirty="0"/>
              <a:t>解决线性可分</a:t>
            </a:r>
            <a:r>
              <a:rPr lang="zh-CN" altLang="en-US" dirty="0" smtClean="0"/>
              <a:t>问题</a:t>
            </a:r>
            <a:endParaRPr lang="en-US" altLang="zh-CN" dirty="0"/>
          </a:p>
          <a:p>
            <a:pPr marL="342900" indent="-342900">
              <a:lnSpc>
                <a:spcPct val="150000"/>
              </a:lnSpc>
              <a:buFont typeface="Wingdings" panose="05000000000000000000" pitchFamily="2" charset="2"/>
              <a:buChar char="l"/>
            </a:pPr>
            <a:r>
              <a:rPr lang="zh-CN" altLang="en-US" sz="2000" dirty="0" smtClean="0"/>
              <a:t>事实上</a:t>
            </a:r>
            <a:r>
              <a:rPr lang="en-US" altLang="zh-CN" sz="2000" dirty="0" smtClean="0"/>
              <a:t>, </a:t>
            </a:r>
            <a:r>
              <a:rPr lang="zh-CN" altLang="en-US" sz="2000" dirty="0" smtClean="0"/>
              <a:t>与</a:t>
            </a:r>
            <a:r>
              <a:rPr lang="zh-CN" altLang="en-US" sz="2000" dirty="0"/>
              <a:t>、或、非问题是线性可分</a:t>
            </a:r>
            <a:r>
              <a:rPr lang="zh-CN" altLang="en-US" sz="2000" dirty="0" smtClean="0"/>
              <a:t>的</a:t>
            </a:r>
            <a:r>
              <a:rPr lang="en-US" altLang="zh-CN" sz="2000" dirty="0" smtClean="0"/>
              <a:t>, </a:t>
            </a:r>
            <a:r>
              <a:rPr lang="zh-CN" altLang="en-US" sz="2000" dirty="0" smtClean="0"/>
              <a:t>因此</a:t>
            </a:r>
            <a:r>
              <a:rPr lang="zh-CN" altLang="en-US" sz="2000" dirty="0"/>
              <a:t>感知机学习过程能够求得适当的权值</a:t>
            </a:r>
            <a:r>
              <a:rPr lang="zh-CN" altLang="en-US" sz="2000" dirty="0" smtClean="0"/>
              <a:t>向量</a:t>
            </a:r>
            <a:r>
              <a:rPr lang="en-US" altLang="zh-CN" sz="2000" dirty="0" smtClean="0"/>
              <a:t>. </a:t>
            </a:r>
            <a:r>
              <a:rPr lang="zh-CN" altLang="en-US" sz="2000" dirty="0" smtClean="0"/>
              <a:t>而</a:t>
            </a:r>
            <a:r>
              <a:rPr lang="zh-CN" altLang="en-US" sz="2000" dirty="0"/>
              <a:t>异或</a:t>
            </a:r>
            <a:r>
              <a:rPr lang="zh-CN" altLang="en-US" sz="2000" dirty="0" smtClean="0"/>
              <a:t>问题不是</a:t>
            </a:r>
            <a:r>
              <a:rPr lang="zh-CN" altLang="en-US" sz="2000" dirty="0"/>
              <a:t>线性可分</a:t>
            </a:r>
            <a:r>
              <a:rPr lang="zh-CN" altLang="en-US" sz="2000" dirty="0" smtClean="0"/>
              <a:t>的</a:t>
            </a:r>
            <a:r>
              <a:rPr lang="en-US" altLang="zh-CN" sz="2000" dirty="0" smtClean="0"/>
              <a:t>, </a:t>
            </a:r>
            <a:r>
              <a:rPr lang="zh-CN" altLang="en-US" sz="2000" dirty="0" smtClean="0"/>
              <a:t>感知机</a:t>
            </a:r>
            <a:r>
              <a:rPr lang="zh-CN" altLang="en-US" sz="2000" dirty="0"/>
              <a:t>学习不能求得合适</a:t>
            </a:r>
            <a:r>
              <a:rPr lang="zh-CN" altLang="en-US" sz="2000" dirty="0" smtClean="0"/>
              <a:t>解</a:t>
            </a:r>
            <a:r>
              <a:rPr lang="en-US" altLang="zh-CN" sz="2000" dirty="0" smtClean="0"/>
              <a:t> </a:t>
            </a:r>
          </a:p>
          <a:p>
            <a:pPr marL="342900" indent="-342900">
              <a:lnSpc>
                <a:spcPct val="150000"/>
              </a:lnSpc>
              <a:buFont typeface="Wingdings" panose="05000000000000000000" pitchFamily="2" charset="2"/>
              <a:buChar char="l"/>
            </a:pPr>
            <a:r>
              <a:rPr lang="zh-CN" altLang="en-US" sz="2000" dirty="0" smtClean="0"/>
              <a:t>对于非线性可分问题</a:t>
            </a:r>
            <a:r>
              <a:rPr lang="en-US" altLang="zh-CN" sz="2000" dirty="0" smtClean="0"/>
              <a:t>, </a:t>
            </a:r>
            <a:r>
              <a:rPr lang="zh-CN" altLang="en-US" sz="2000" dirty="0" smtClean="0"/>
              <a:t>如何求解？</a:t>
            </a:r>
            <a:endParaRPr lang="en-US" altLang="zh-CN" sz="2000" dirty="0" smtClean="0"/>
          </a:p>
          <a:p>
            <a:pPr marL="0" indent="0">
              <a:lnSpc>
                <a:spcPct val="150000"/>
              </a:lnSpc>
              <a:buNone/>
            </a:pPr>
            <a:r>
              <a:rPr lang="zh-CN" altLang="en-US" sz="2000" dirty="0" smtClean="0"/>
              <a:t>    </a:t>
            </a:r>
            <a:r>
              <a:rPr lang="zh-CN" altLang="en-US" sz="2000" dirty="0" smtClean="0">
                <a:solidFill>
                  <a:srgbClr val="C00000"/>
                </a:solidFill>
              </a:rPr>
              <a:t>多层感知机</a:t>
            </a:r>
            <a:endParaRPr lang="en-US" altLang="zh-CN" sz="2000" dirty="0">
              <a:solidFill>
                <a:srgbClr val="C00000"/>
              </a:solidFill>
            </a:endParaRPr>
          </a:p>
        </p:txBody>
      </p:sp>
    </p:spTree>
    <p:extLst>
      <p:ext uri="{BB962C8B-B14F-4D97-AF65-F5344CB8AC3E}">
        <p14:creationId xmlns:p14="http://schemas.microsoft.com/office/powerpoint/2010/main" val="1210487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感知机与多层网络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多层感知机</a:t>
            </a:r>
            <a:endParaRPr lang="zh-CN" altLang="en-US" dirty="0"/>
          </a:p>
        </p:txBody>
      </p:sp>
      <p:sp>
        <p:nvSpPr>
          <p:cNvPr id="4" name="内容占位符 3"/>
          <p:cNvSpPr>
            <a:spLocks noGrp="1"/>
          </p:cNvSpPr>
          <p:nvPr>
            <p:ph sz="quarter" idx="14"/>
          </p:nvPr>
        </p:nvSpPr>
        <p:spPr/>
        <p:txBody>
          <a:bodyPr>
            <a:normAutofit lnSpcReduction="10000"/>
          </a:bodyPr>
          <a:lstStyle/>
          <a:p>
            <a:r>
              <a:rPr lang="zh-CN" altLang="en-US" dirty="0"/>
              <a:t>解决异或问题的两层</a:t>
            </a:r>
            <a:r>
              <a:rPr lang="zh-CN" altLang="en-US" dirty="0" smtClean="0"/>
              <a:t>感知机</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pPr marL="342900" indent="-342900">
              <a:buFont typeface="Wingdings" panose="05000000000000000000" pitchFamily="2" charset="2"/>
              <a:buChar char="l"/>
            </a:pPr>
            <a:endParaRPr lang="en-US" altLang="zh-CN" sz="2000" dirty="0" smtClean="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smtClean="0"/>
          </a:p>
          <a:p>
            <a:pPr marL="342900" indent="-342900">
              <a:lnSpc>
                <a:spcPct val="110000"/>
              </a:lnSpc>
              <a:buFont typeface="Wingdings" panose="05000000000000000000" pitchFamily="2" charset="2"/>
              <a:buChar char="l"/>
            </a:pPr>
            <a:r>
              <a:rPr lang="zh-CN" altLang="en-US" sz="2000" dirty="0" smtClean="0"/>
              <a:t>输出层与输入层之间的一层神经元</a:t>
            </a:r>
            <a:r>
              <a:rPr lang="en-US" altLang="zh-CN" sz="2000" dirty="0" smtClean="0"/>
              <a:t>, </a:t>
            </a:r>
            <a:r>
              <a:rPr lang="zh-CN" altLang="en-US" sz="2000" dirty="0" smtClean="0"/>
              <a:t>被称之为</a:t>
            </a:r>
            <a:r>
              <a:rPr lang="zh-CN" altLang="en-US" sz="2000" dirty="0" smtClean="0">
                <a:solidFill>
                  <a:srgbClr val="C00000"/>
                </a:solidFill>
              </a:rPr>
              <a:t>隐层或隐含层</a:t>
            </a:r>
            <a:r>
              <a:rPr lang="en-US" altLang="zh-CN" sz="2000" dirty="0" smtClean="0"/>
              <a:t>, </a:t>
            </a:r>
            <a:r>
              <a:rPr lang="zh-CN" altLang="en-US" sz="2000" dirty="0" smtClean="0"/>
              <a:t>隐含层和输出层神经元都是具有激活函数的功能神经元</a:t>
            </a:r>
            <a:endParaRPr lang="en-US" altLang="zh-CN" sz="2000" dirty="0" smtClean="0"/>
          </a:p>
          <a:p>
            <a:pPr marL="0" indent="0">
              <a:buNone/>
            </a:pPr>
            <a:endParaRPr lang="en-US" altLang="zh-CN" sz="2000" dirty="0" smtClean="0"/>
          </a:p>
          <a:p>
            <a:pPr marL="0" indent="0">
              <a:buNone/>
            </a:pPr>
            <a:endParaRPr lang="zh-CN" altLang="en-US" dirty="0"/>
          </a:p>
          <a:p>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t="8346"/>
          <a:stretch/>
        </p:blipFill>
        <p:spPr>
          <a:xfrm>
            <a:off x="1409022" y="2164465"/>
            <a:ext cx="5805823" cy="2945757"/>
          </a:xfrm>
          <a:prstGeom prst="rect">
            <a:avLst/>
          </a:prstGeom>
        </p:spPr>
      </p:pic>
    </p:spTree>
    <p:extLst>
      <p:ext uri="{BB962C8B-B14F-4D97-AF65-F5344CB8AC3E}">
        <p14:creationId xmlns:p14="http://schemas.microsoft.com/office/powerpoint/2010/main" val="34903462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 </a:t>
            </a:r>
            <a:r>
              <a:rPr lang="zh-CN" altLang="en-US" dirty="0" smtClean="0"/>
              <a:t>感知机与多层网络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多层前馈神经网络</a:t>
            </a:r>
            <a:endParaRPr lang="zh-CN" altLang="en-US" dirty="0"/>
          </a:p>
        </p:txBody>
      </p:sp>
      <p:sp>
        <p:nvSpPr>
          <p:cNvPr id="4" name="内容占位符 3"/>
          <p:cNvSpPr>
            <a:spLocks noGrp="1"/>
          </p:cNvSpPr>
          <p:nvPr>
            <p:ph sz="quarter" idx="14"/>
          </p:nvPr>
        </p:nvSpPr>
        <p:spPr/>
        <p:txBody>
          <a:bodyPr/>
          <a:lstStyle/>
          <a:p>
            <a:pPr marL="342900" indent="-342900"/>
            <a:r>
              <a:rPr lang="zh-CN" altLang="en-US" dirty="0" smtClean="0">
                <a:solidFill>
                  <a:srgbClr val="C00000"/>
                </a:solidFill>
              </a:rPr>
              <a:t>定义</a:t>
            </a:r>
            <a:r>
              <a:rPr lang="zh-CN" altLang="en-US" dirty="0" smtClean="0"/>
              <a:t>：每</a:t>
            </a:r>
            <a:r>
              <a:rPr lang="zh-CN" altLang="en-US" dirty="0"/>
              <a:t>层神经元与下一层神经元全</a:t>
            </a:r>
            <a:r>
              <a:rPr lang="zh-CN" altLang="en-US" dirty="0" smtClean="0"/>
              <a:t>互联</a:t>
            </a:r>
            <a:r>
              <a:rPr lang="en-US" altLang="zh-CN" dirty="0" smtClean="0"/>
              <a:t>, </a:t>
            </a:r>
            <a:r>
              <a:rPr lang="zh-CN" altLang="en-US" dirty="0" smtClean="0"/>
              <a:t>神经元</a:t>
            </a:r>
            <a:r>
              <a:rPr lang="zh-CN" altLang="en-US" dirty="0"/>
              <a:t>之间不存在同层连接也不存在跨层</a:t>
            </a:r>
            <a:r>
              <a:rPr lang="zh-CN" altLang="en-US" dirty="0" smtClean="0"/>
              <a:t>连接</a:t>
            </a:r>
            <a:endParaRPr lang="en-US" altLang="zh-CN" dirty="0"/>
          </a:p>
          <a:p>
            <a:pPr marL="342900" indent="-342900"/>
            <a:r>
              <a:rPr lang="zh-CN" altLang="en-US" dirty="0" smtClean="0">
                <a:solidFill>
                  <a:srgbClr val="C00000"/>
                </a:solidFill>
              </a:rPr>
              <a:t>前馈</a:t>
            </a:r>
            <a:r>
              <a:rPr lang="zh-CN" altLang="en-US" dirty="0" smtClean="0"/>
              <a:t>：输入层</a:t>
            </a:r>
            <a:r>
              <a:rPr lang="zh-CN" altLang="en-US" dirty="0"/>
              <a:t>接受外界</a:t>
            </a:r>
            <a:r>
              <a:rPr lang="zh-CN" altLang="en-US" dirty="0" smtClean="0"/>
              <a:t>输入</a:t>
            </a:r>
            <a:r>
              <a:rPr lang="en-US" altLang="zh-CN" dirty="0" smtClean="0"/>
              <a:t>, </a:t>
            </a:r>
            <a:r>
              <a:rPr lang="zh-CN" altLang="en-US" dirty="0" smtClean="0"/>
              <a:t>隐含层</a:t>
            </a:r>
            <a:r>
              <a:rPr lang="zh-CN" altLang="en-US" dirty="0"/>
              <a:t>与输出层神经元对信号进行</a:t>
            </a:r>
            <a:r>
              <a:rPr lang="zh-CN" altLang="en-US" dirty="0" smtClean="0"/>
              <a:t>加工</a:t>
            </a:r>
            <a:r>
              <a:rPr lang="en-US" altLang="zh-CN" dirty="0" smtClean="0"/>
              <a:t>, </a:t>
            </a:r>
            <a:r>
              <a:rPr lang="zh-CN" altLang="en-US" dirty="0" smtClean="0"/>
              <a:t>最终结果由输出层</a:t>
            </a:r>
            <a:r>
              <a:rPr lang="zh-CN" altLang="en-US" dirty="0"/>
              <a:t>神经元</a:t>
            </a:r>
            <a:r>
              <a:rPr lang="zh-CN" altLang="en-US" dirty="0" smtClean="0"/>
              <a:t>输出</a:t>
            </a:r>
            <a:endParaRPr lang="en-US" altLang="zh-CN" dirty="0"/>
          </a:p>
          <a:p>
            <a:pPr marL="342900" indent="-342900"/>
            <a:r>
              <a:rPr lang="zh-CN" altLang="en-US" dirty="0">
                <a:solidFill>
                  <a:srgbClr val="C00000"/>
                </a:solidFill>
              </a:rPr>
              <a:t>学习</a:t>
            </a:r>
            <a:r>
              <a:rPr lang="zh-CN" altLang="en-US" dirty="0" smtClean="0"/>
              <a:t>：根据训练数据来调整神经元之间的</a:t>
            </a:r>
            <a:r>
              <a:rPr lang="zh-CN" altLang="en-US" dirty="0" smtClean="0">
                <a:solidFill>
                  <a:srgbClr val="C00000"/>
                </a:solidFill>
              </a:rPr>
              <a:t>“连接权”</a:t>
            </a:r>
            <a:r>
              <a:rPr lang="zh-CN" altLang="en-US" dirty="0" smtClean="0"/>
              <a:t>以及每个功能神经</a:t>
            </a:r>
            <a:r>
              <a:rPr lang="zh-CN" altLang="en-US" dirty="0"/>
              <a:t>元</a:t>
            </a:r>
            <a:r>
              <a:rPr lang="zh-CN" altLang="en-US" dirty="0" smtClean="0"/>
              <a:t>的</a:t>
            </a:r>
            <a:r>
              <a:rPr lang="zh-CN" altLang="en-US" dirty="0" smtClean="0">
                <a:solidFill>
                  <a:srgbClr val="C00000"/>
                </a:solidFill>
              </a:rPr>
              <a:t>“阈值”</a:t>
            </a:r>
            <a:endParaRPr lang="en-US" altLang="zh-CN" dirty="0" smtClean="0">
              <a:solidFill>
                <a:srgbClr val="C00000"/>
              </a:solidFill>
            </a:endParaRPr>
          </a:p>
          <a:p>
            <a:pPr marL="342900" indent="-342900"/>
            <a:r>
              <a:rPr lang="zh-CN" altLang="en-US" dirty="0" smtClean="0"/>
              <a:t>多层网络</a:t>
            </a:r>
            <a:r>
              <a:rPr lang="zh-CN" altLang="en-US" dirty="0"/>
              <a:t>：</a:t>
            </a:r>
            <a:r>
              <a:rPr lang="zh-CN" altLang="en-US" dirty="0" smtClean="0"/>
              <a:t>包含隐层的网络</a:t>
            </a:r>
            <a:r>
              <a:rPr lang="en-US" altLang="zh-CN" dirty="0" smtClean="0"/>
              <a:t> </a:t>
            </a:r>
            <a:endParaRPr lang="en-US" altLang="zh-CN" dirty="0"/>
          </a:p>
          <a:p>
            <a:endParaRPr lang="zh-CN" altLang="en-US" dirty="0"/>
          </a:p>
        </p:txBody>
      </p:sp>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7935" y="3608980"/>
            <a:ext cx="4262096" cy="2569233"/>
          </a:xfrm>
          <a:prstGeom prst="rect">
            <a:avLst/>
          </a:prstGeom>
        </p:spPr>
      </p:pic>
    </p:spTree>
    <p:extLst>
      <p:ext uri="{BB962C8B-B14F-4D97-AF65-F5344CB8AC3E}">
        <p14:creationId xmlns:p14="http://schemas.microsoft.com/office/powerpoint/2010/main" val="3104143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t>5.3</a:t>
            </a:r>
            <a:r>
              <a:rPr lang="zh-CN" altLang="en-US" sz="2400" dirty="0" smtClean="0"/>
              <a:t> </a:t>
            </a:r>
            <a:r>
              <a:rPr lang="zh-CN" altLang="en-US" sz="2400" dirty="0"/>
              <a:t>误差逆传播算法</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127712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神经网络发展史</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a:t>第一</a:t>
            </a:r>
            <a:r>
              <a:rPr lang="zh-CN" altLang="en-US" dirty="0" smtClean="0"/>
              <a:t>阶段</a:t>
            </a:r>
            <a:endParaRPr lang="zh-CN" altLang="en-US" dirty="0"/>
          </a:p>
        </p:txBody>
      </p:sp>
      <p:sp>
        <p:nvSpPr>
          <p:cNvPr id="4" name="内容占位符 3"/>
          <p:cNvSpPr>
            <a:spLocks noGrp="1"/>
          </p:cNvSpPr>
          <p:nvPr>
            <p:ph sz="quarter" idx="14"/>
          </p:nvPr>
        </p:nvSpPr>
        <p:spPr/>
        <p:txBody>
          <a:bodyPr>
            <a:normAutofit/>
          </a:bodyPr>
          <a:lstStyle/>
          <a:p>
            <a:pPr marL="342900" indent="-342900">
              <a:buFont typeface="Wingdings" panose="05000000000000000000" pitchFamily="2" charset="2"/>
              <a:buChar char="l"/>
            </a:pPr>
            <a:r>
              <a:rPr lang="en-US" altLang="zh-CN" dirty="0" smtClean="0"/>
              <a:t>1943</a:t>
            </a:r>
            <a:r>
              <a:rPr lang="zh-CN" altLang="en-US" dirty="0" smtClean="0"/>
              <a:t>年</a:t>
            </a:r>
            <a:r>
              <a:rPr lang="en-US" altLang="zh-CN" dirty="0" smtClean="0"/>
              <a:t>, McCulloch</a:t>
            </a:r>
            <a:r>
              <a:rPr lang="zh-CN" altLang="en-US" dirty="0" smtClean="0"/>
              <a:t>和</a:t>
            </a:r>
            <a:r>
              <a:rPr lang="en-US" altLang="zh-CN" dirty="0" smtClean="0"/>
              <a:t>Pitts </a:t>
            </a:r>
            <a:r>
              <a:rPr lang="zh-CN" altLang="en-US" dirty="0" smtClean="0"/>
              <a:t>提出第一个神经元数学模型</a:t>
            </a:r>
            <a:r>
              <a:rPr lang="en-US" altLang="zh-CN" dirty="0" smtClean="0"/>
              <a:t>, </a:t>
            </a:r>
            <a:r>
              <a:rPr lang="zh-CN" altLang="en-US" dirty="0" smtClean="0"/>
              <a:t>即</a:t>
            </a:r>
            <a:r>
              <a:rPr lang="en-US" altLang="zh-CN" dirty="0" smtClean="0">
                <a:solidFill>
                  <a:srgbClr val="C00000"/>
                </a:solidFill>
              </a:rPr>
              <a:t>M-P</a:t>
            </a:r>
            <a:r>
              <a:rPr lang="zh-CN" altLang="en-US" dirty="0" smtClean="0">
                <a:solidFill>
                  <a:srgbClr val="C00000"/>
                </a:solidFill>
              </a:rPr>
              <a:t>模型</a:t>
            </a:r>
            <a:r>
              <a:rPr lang="en-US" altLang="zh-CN" dirty="0" smtClean="0"/>
              <a:t>, </a:t>
            </a:r>
            <a:r>
              <a:rPr lang="zh-CN" altLang="en-US" dirty="0" smtClean="0"/>
              <a:t>并从原理上证明了人工神经网络能够计算任何算数和逻辑函数</a:t>
            </a:r>
            <a:endParaRPr lang="en-US" altLang="zh-CN" dirty="0" smtClean="0"/>
          </a:p>
          <a:p>
            <a:pPr marL="342900" indent="-342900">
              <a:buFont typeface="Wingdings" panose="05000000000000000000" pitchFamily="2" charset="2"/>
              <a:buChar char="l"/>
            </a:pPr>
            <a:r>
              <a:rPr lang="en-US" altLang="zh-CN" dirty="0" smtClean="0"/>
              <a:t>1949</a:t>
            </a:r>
            <a:r>
              <a:rPr lang="zh-CN" altLang="en-US" dirty="0" smtClean="0"/>
              <a:t>年</a:t>
            </a:r>
            <a:r>
              <a:rPr lang="en-US" altLang="zh-CN" dirty="0" smtClean="0"/>
              <a:t>, Hebb </a:t>
            </a:r>
            <a:r>
              <a:rPr lang="zh-CN" altLang="en-US" dirty="0" smtClean="0"/>
              <a:t>发表</a:t>
            </a:r>
            <a:r>
              <a:rPr lang="en-US" altLang="zh-CN" dirty="0" smtClean="0"/>
              <a:t>《The Organization of Behavior》</a:t>
            </a:r>
            <a:r>
              <a:rPr lang="zh-CN" altLang="en-US" dirty="0" smtClean="0"/>
              <a:t>一书</a:t>
            </a:r>
            <a:r>
              <a:rPr lang="en-US" altLang="zh-CN" dirty="0" smtClean="0"/>
              <a:t>, </a:t>
            </a:r>
            <a:r>
              <a:rPr lang="zh-CN" altLang="en-US" dirty="0" smtClean="0"/>
              <a:t>提出生物神经元学习的机理</a:t>
            </a:r>
            <a:r>
              <a:rPr lang="en-US" altLang="zh-CN" dirty="0" smtClean="0"/>
              <a:t>, </a:t>
            </a:r>
            <a:r>
              <a:rPr lang="zh-CN" altLang="en-US" dirty="0" smtClean="0"/>
              <a:t>即</a:t>
            </a:r>
            <a:r>
              <a:rPr lang="en-US" altLang="zh-CN" dirty="0" smtClean="0">
                <a:solidFill>
                  <a:srgbClr val="C00000"/>
                </a:solidFill>
              </a:rPr>
              <a:t>Hebb</a:t>
            </a:r>
            <a:r>
              <a:rPr lang="zh-CN" altLang="en-US" dirty="0" smtClean="0">
                <a:solidFill>
                  <a:srgbClr val="C00000"/>
                </a:solidFill>
              </a:rPr>
              <a:t>学习规则</a:t>
            </a:r>
            <a:endParaRPr lang="en-US" altLang="zh-CN" dirty="0" smtClean="0">
              <a:solidFill>
                <a:srgbClr val="C00000"/>
              </a:solidFill>
            </a:endParaRPr>
          </a:p>
          <a:p>
            <a:pPr marL="342900" indent="-342900">
              <a:buFont typeface="Wingdings" panose="05000000000000000000" pitchFamily="2" charset="2"/>
              <a:buChar char="l"/>
            </a:pPr>
            <a:r>
              <a:rPr lang="en-US" altLang="zh-CN" dirty="0" smtClean="0"/>
              <a:t>1958</a:t>
            </a:r>
            <a:r>
              <a:rPr lang="zh-CN" altLang="en-US" dirty="0" smtClean="0"/>
              <a:t>年</a:t>
            </a:r>
            <a:r>
              <a:rPr lang="en-US" altLang="zh-CN" dirty="0" smtClean="0"/>
              <a:t>, Rosenblatt </a:t>
            </a:r>
            <a:r>
              <a:rPr lang="zh-CN" altLang="en-US" dirty="0" smtClean="0"/>
              <a:t>提出</a:t>
            </a:r>
            <a:r>
              <a:rPr lang="zh-CN" altLang="en-US" dirty="0" smtClean="0">
                <a:solidFill>
                  <a:srgbClr val="C00000"/>
                </a:solidFill>
              </a:rPr>
              <a:t>感知机网络</a:t>
            </a:r>
            <a:r>
              <a:rPr lang="zh-CN" altLang="en-US" dirty="0" smtClean="0"/>
              <a:t>（</a:t>
            </a:r>
            <a:r>
              <a:rPr lang="en-US" altLang="zh-CN" dirty="0" smtClean="0"/>
              <a:t>Perceptron</a:t>
            </a:r>
            <a:r>
              <a:rPr lang="zh-CN" altLang="en-US" dirty="0" smtClean="0"/>
              <a:t>）模型和其学习规则</a:t>
            </a:r>
            <a:endParaRPr lang="en-US" altLang="zh-CN" dirty="0" smtClean="0"/>
          </a:p>
          <a:p>
            <a:pPr marL="342900" indent="-342900">
              <a:buFont typeface="Wingdings" panose="05000000000000000000" pitchFamily="2" charset="2"/>
              <a:buChar char="l"/>
            </a:pPr>
            <a:r>
              <a:rPr lang="en-US" altLang="zh-CN" dirty="0" smtClean="0"/>
              <a:t>1960</a:t>
            </a:r>
            <a:r>
              <a:rPr lang="zh-CN" altLang="en-US" dirty="0" smtClean="0"/>
              <a:t>年</a:t>
            </a:r>
            <a:r>
              <a:rPr lang="en-US" altLang="zh-CN" dirty="0" smtClean="0"/>
              <a:t>, </a:t>
            </a:r>
            <a:r>
              <a:rPr lang="en-US" altLang="zh-CN" dirty="0" err="1" smtClean="0"/>
              <a:t>Widrow</a:t>
            </a:r>
            <a:r>
              <a:rPr lang="zh-CN" altLang="en-US" dirty="0" smtClean="0"/>
              <a:t>和</a:t>
            </a:r>
            <a:r>
              <a:rPr lang="en-US" altLang="zh-CN" dirty="0" smtClean="0"/>
              <a:t>Hoff</a:t>
            </a:r>
            <a:r>
              <a:rPr lang="zh-CN" altLang="en-US" dirty="0" smtClean="0"/>
              <a:t>提出</a:t>
            </a:r>
            <a:r>
              <a:rPr lang="zh-CN" altLang="en-US" dirty="0" smtClean="0">
                <a:solidFill>
                  <a:srgbClr val="C00000"/>
                </a:solidFill>
              </a:rPr>
              <a:t>自适应线性神经元</a:t>
            </a:r>
            <a:r>
              <a:rPr lang="zh-CN" altLang="en-US" dirty="0" smtClean="0"/>
              <a:t>（</a:t>
            </a:r>
            <a:r>
              <a:rPr lang="en-US" altLang="zh-CN" dirty="0" err="1" smtClean="0"/>
              <a:t>Adaline</a:t>
            </a:r>
            <a:r>
              <a:rPr lang="zh-CN" altLang="en-US" dirty="0" smtClean="0"/>
              <a:t>）模型和</a:t>
            </a:r>
            <a:r>
              <a:rPr lang="zh-CN" altLang="en-US" dirty="0" smtClean="0">
                <a:solidFill>
                  <a:srgbClr val="C00000"/>
                </a:solidFill>
              </a:rPr>
              <a:t>最小均方学习算法</a:t>
            </a:r>
            <a:endParaRPr lang="en-US" altLang="zh-CN" dirty="0" smtClean="0">
              <a:solidFill>
                <a:srgbClr val="C00000"/>
              </a:solidFill>
            </a:endParaRPr>
          </a:p>
          <a:p>
            <a:pPr marL="342900" indent="-342900">
              <a:buFont typeface="Wingdings" panose="05000000000000000000" pitchFamily="2" charset="2"/>
              <a:buChar char="l"/>
            </a:pPr>
            <a:r>
              <a:rPr lang="en-US" altLang="zh-CN" dirty="0" smtClean="0"/>
              <a:t>1969</a:t>
            </a:r>
            <a:r>
              <a:rPr lang="zh-CN" altLang="en-US" dirty="0" smtClean="0"/>
              <a:t>年</a:t>
            </a:r>
            <a:r>
              <a:rPr lang="en-US" altLang="zh-CN" dirty="0" smtClean="0"/>
              <a:t>, Minsky</a:t>
            </a:r>
            <a:r>
              <a:rPr lang="zh-CN" altLang="en-US" dirty="0" smtClean="0"/>
              <a:t>和</a:t>
            </a:r>
            <a:r>
              <a:rPr lang="en-US" altLang="zh-CN" dirty="0" err="1" smtClean="0"/>
              <a:t>Papert</a:t>
            </a:r>
            <a:r>
              <a:rPr lang="en-US" altLang="zh-CN" dirty="0" smtClean="0"/>
              <a:t> </a:t>
            </a:r>
            <a:r>
              <a:rPr lang="zh-CN" altLang="en-US" dirty="0" smtClean="0"/>
              <a:t>发表</a:t>
            </a:r>
            <a:r>
              <a:rPr lang="en-US" altLang="zh-CN" dirty="0" smtClean="0"/>
              <a:t>《</a:t>
            </a:r>
            <a:r>
              <a:rPr lang="en-US" altLang="zh-CN" dirty="0" err="1" smtClean="0"/>
              <a:t>Perceptrons</a:t>
            </a:r>
            <a:r>
              <a:rPr lang="en-US" altLang="zh-CN" dirty="0" smtClean="0"/>
              <a:t>》</a:t>
            </a:r>
            <a:r>
              <a:rPr lang="zh-CN" altLang="en-US" dirty="0"/>
              <a:t>一</a:t>
            </a:r>
            <a:r>
              <a:rPr lang="zh-CN" altLang="en-US" dirty="0" smtClean="0"/>
              <a:t>书</a:t>
            </a:r>
            <a:r>
              <a:rPr lang="en-US" altLang="zh-CN" dirty="0" smtClean="0"/>
              <a:t>, </a:t>
            </a:r>
            <a:r>
              <a:rPr lang="zh-CN" altLang="en-US" dirty="0" smtClean="0"/>
              <a:t>指出</a:t>
            </a:r>
            <a:r>
              <a:rPr lang="zh-CN" altLang="en-US" dirty="0" smtClean="0">
                <a:solidFill>
                  <a:srgbClr val="C00000"/>
                </a:solidFill>
              </a:rPr>
              <a:t>单</a:t>
            </a:r>
            <a:r>
              <a:rPr lang="zh-CN" altLang="en-US" dirty="0">
                <a:solidFill>
                  <a:srgbClr val="C00000"/>
                </a:solidFill>
              </a:rPr>
              <a:t>层神经网路不能解决非线性</a:t>
            </a:r>
            <a:r>
              <a:rPr lang="zh-CN" altLang="en-US" dirty="0" smtClean="0">
                <a:solidFill>
                  <a:srgbClr val="C00000"/>
                </a:solidFill>
              </a:rPr>
              <a:t>问题</a:t>
            </a:r>
            <a:r>
              <a:rPr lang="en-US" altLang="zh-CN" dirty="0" smtClean="0">
                <a:solidFill>
                  <a:srgbClr val="C00000"/>
                </a:solidFill>
              </a:rPr>
              <a:t>, </a:t>
            </a:r>
            <a:r>
              <a:rPr lang="zh-CN" altLang="en-US" dirty="0" smtClean="0">
                <a:solidFill>
                  <a:srgbClr val="C00000"/>
                </a:solidFill>
              </a:rPr>
              <a:t>多</a:t>
            </a:r>
            <a:r>
              <a:rPr lang="zh-CN" altLang="en-US" dirty="0">
                <a:solidFill>
                  <a:srgbClr val="C00000"/>
                </a:solidFill>
              </a:rPr>
              <a:t>层网络的训练算法尚无</a:t>
            </a:r>
            <a:r>
              <a:rPr lang="zh-CN" altLang="en-US" dirty="0" smtClean="0">
                <a:solidFill>
                  <a:srgbClr val="C00000"/>
                </a:solidFill>
              </a:rPr>
              <a:t>希望</a:t>
            </a:r>
            <a:r>
              <a:rPr lang="en-US" altLang="zh-CN" dirty="0" smtClean="0"/>
              <a:t>. </a:t>
            </a:r>
            <a:r>
              <a:rPr lang="zh-CN" altLang="en-US" dirty="0" smtClean="0"/>
              <a:t>这个论断导致神经网络进入低谷</a:t>
            </a:r>
            <a:endParaRPr lang="zh-CN" altLang="en-US" dirty="0"/>
          </a:p>
        </p:txBody>
      </p:sp>
    </p:spTree>
    <p:extLst>
      <p:ext uri="{BB962C8B-B14F-4D97-AF65-F5344CB8AC3E}">
        <p14:creationId xmlns:p14="http://schemas.microsoft.com/office/powerpoint/2010/main" val="6285849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3"/>
          <a:stretch>
            <a:fillRect/>
          </a:stretch>
        </p:blipFill>
        <p:spPr>
          <a:xfrm>
            <a:off x="4713498" y="3663026"/>
            <a:ext cx="4263902" cy="2351237"/>
          </a:xfrm>
          <a:prstGeom prst="rect">
            <a:avLst/>
          </a:prstGeom>
        </p:spPr>
      </p:pic>
      <p:sp>
        <p:nvSpPr>
          <p:cNvPr id="2" name="标题 1"/>
          <p:cNvSpPr>
            <a:spLocks noGrp="1"/>
          </p:cNvSpPr>
          <p:nvPr>
            <p:ph type="title"/>
          </p:nvPr>
        </p:nvSpPr>
        <p:spPr/>
        <p:txBody>
          <a:bodyPr/>
          <a:lstStyle/>
          <a:p>
            <a:r>
              <a:rPr lang="en-US" altLang="zh-CN" dirty="0" smtClean="0"/>
              <a:t>5.3 </a:t>
            </a:r>
            <a:r>
              <a:rPr lang="zh-CN" altLang="en-US" dirty="0"/>
              <a:t>误差逆传播算法</a:t>
            </a:r>
          </a:p>
        </p:txBody>
      </p:sp>
      <p:sp>
        <p:nvSpPr>
          <p:cNvPr id="3" name="内容占位符 2"/>
          <p:cNvSpPr>
            <a:spLocks noGrp="1"/>
          </p:cNvSpPr>
          <p:nvPr>
            <p:ph idx="1"/>
          </p:nvPr>
        </p:nvSpPr>
        <p:spPr>
          <a:xfrm>
            <a:off x="111889" y="952113"/>
            <a:ext cx="8616950" cy="4930775"/>
          </a:xfrm>
        </p:spPr>
        <p:txBody>
          <a:bodyPr>
            <a:normAutofit/>
          </a:bodyPr>
          <a:lstStyle/>
          <a:p>
            <a:pPr marL="0" indent="0">
              <a:lnSpc>
                <a:spcPct val="100000"/>
              </a:lnSpc>
              <a:buNone/>
            </a:pPr>
            <a:r>
              <a:rPr lang="zh-CN" altLang="en-US" dirty="0" smtClean="0">
                <a:solidFill>
                  <a:srgbClr val="C00000"/>
                </a:solidFill>
              </a:rPr>
              <a:t>误差逆传播算法</a:t>
            </a:r>
            <a:r>
              <a:rPr lang="zh-CN" altLang="en-US" dirty="0" smtClean="0"/>
              <a:t>（</a:t>
            </a:r>
            <a:r>
              <a:rPr lang="en-US" altLang="zh-CN" dirty="0" smtClean="0"/>
              <a:t>Error </a:t>
            </a:r>
            <a:r>
              <a:rPr lang="en-US" altLang="zh-CN" dirty="0" err="1" smtClean="0"/>
              <a:t>BackPropagation</a:t>
            </a:r>
            <a:r>
              <a:rPr lang="en-US" altLang="zh-CN" dirty="0" smtClean="0"/>
              <a:t>, </a:t>
            </a:r>
            <a:r>
              <a:rPr lang="zh-CN" altLang="en-US" dirty="0" smtClean="0"/>
              <a:t>简称</a:t>
            </a:r>
            <a:r>
              <a:rPr lang="en-US" altLang="zh-CN" dirty="0" smtClean="0"/>
              <a:t>BP</a:t>
            </a:r>
            <a:r>
              <a:rPr lang="zh-CN" altLang="en-US" dirty="0" smtClean="0"/>
              <a:t>）是最成功的训练多层前馈神经网络的学习算法</a:t>
            </a:r>
            <a:r>
              <a:rPr lang="en-US" altLang="zh-CN" dirty="0" smtClean="0"/>
              <a:t>. </a:t>
            </a:r>
          </a:p>
          <a:p>
            <a:pPr marL="342900" indent="-342900">
              <a:lnSpc>
                <a:spcPct val="100000"/>
              </a:lnSpc>
              <a:buFont typeface="Wingdings" panose="05000000000000000000" pitchFamily="2" charset="2"/>
              <a:buChar char="l"/>
            </a:pPr>
            <a:r>
              <a:rPr lang="zh-CN" altLang="en-US" dirty="0" smtClean="0"/>
              <a:t>给定训练集</a:t>
            </a:r>
            <a:r>
              <a:rPr lang="en-US" altLang="zh-CN" dirty="0" smtClean="0"/>
              <a:t>							        , </a:t>
            </a:r>
            <a:r>
              <a:rPr lang="zh-CN" altLang="en-US" dirty="0" smtClean="0"/>
              <a:t>即输入示例由</a:t>
            </a:r>
            <a:r>
              <a:rPr lang="en-US" altLang="zh-CN" dirty="0"/>
              <a:t> </a:t>
            </a:r>
            <a:r>
              <a:rPr lang="en-US" altLang="zh-CN" dirty="0" smtClean="0"/>
              <a:t> </a:t>
            </a:r>
            <a:r>
              <a:rPr lang="zh-CN" altLang="en-US" dirty="0" smtClean="0"/>
              <a:t>个属性描述</a:t>
            </a:r>
            <a:r>
              <a:rPr lang="en-US" altLang="zh-CN" dirty="0" smtClean="0"/>
              <a:t>, </a:t>
            </a:r>
            <a:r>
              <a:rPr lang="zh-CN" altLang="en-US" dirty="0" smtClean="0"/>
              <a:t>输出</a:t>
            </a:r>
            <a:r>
              <a:rPr lang="en-US" altLang="zh-CN" dirty="0" smtClean="0"/>
              <a:t>	 </a:t>
            </a:r>
            <a:r>
              <a:rPr lang="zh-CN" altLang="en-US" dirty="0" smtClean="0"/>
              <a:t>维实值向量</a:t>
            </a:r>
            <a:r>
              <a:rPr lang="en-US" altLang="zh-CN" dirty="0" smtClean="0"/>
              <a:t>. 	</a:t>
            </a:r>
          </a:p>
          <a:p>
            <a:pPr marL="342900" indent="-342900">
              <a:lnSpc>
                <a:spcPct val="100000"/>
              </a:lnSpc>
              <a:buFont typeface="Wingdings" panose="05000000000000000000" pitchFamily="2" charset="2"/>
              <a:buChar char="l"/>
            </a:pPr>
            <a:r>
              <a:rPr lang="zh-CN" altLang="en-US" dirty="0" smtClean="0"/>
              <a:t>为方便讨论</a:t>
            </a:r>
            <a:r>
              <a:rPr lang="en-US" altLang="zh-CN" dirty="0" smtClean="0"/>
              <a:t>, </a:t>
            </a:r>
            <a:r>
              <a:rPr lang="zh-CN" altLang="en-US" dirty="0" smtClean="0"/>
              <a:t>给定一个拥有</a:t>
            </a:r>
            <a:r>
              <a:rPr lang="en-US" altLang="zh-CN" dirty="0"/>
              <a:t> </a:t>
            </a:r>
            <a:r>
              <a:rPr lang="en-US" altLang="zh-CN" dirty="0" smtClean="0"/>
              <a:t>  </a:t>
            </a:r>
            <a:r>
              <a:rPr lang="zh-CN" altLang="en-US" dirty="0" smtClean="0"/>
              <a:t>个输入神经元</a:t>
            </a:r>
            <a:r>
              <a:rPr lang="en-US" altLang="zh-CN" dirty="0" smtClean="0"/>
              <a:t>,  </a:t>
            </a:r>
            <a:r>
              <a:rPr lang="zh-CN" altLang="en-US" dirty="0" smtClean="0"/>
              <a:t>个输出神经元</a:t>
            </a:r>
            <a:r>
              <a:rPr lang="en-US" altLang="zh-CN" dirty="0" smtClean="0"/>
              <a:t>, </a:t>
            </a:r>
            <a:r>
              <a:rPr lang="zh-CN" altLang="en-US" dirty="0" smtClean="0"/>
              <a:t>个隐层神经元的多层前向前馈网络结构</a:t>
            </a:r>
            <a:r>
              <a:rPr lang="en-US" altLang="zh-CN" dirty="0" smtClean="0"/>
              <a:t>. </a:t>
            </a:r>
          </a:p>
          <a:p>
            <a:pPr marL="457200" indent="-457200">
              <a:lnSpc>
                <a:spcPct val="100000"/>
              </a:lnSpc>
              <a:buFont typeface="Wingdings" panose="05000000000000000000" pitchFamily="2" charset="2"/>
              <a:buChar char="l"/>
            </a:pPr>
            <a:r>
              <a:rPr lang="zh-CN" altLang="en-US" dirty="0" smtClean="0"/>
              <a:t>记号：</a:t>
            </a:r>
            <a:endParaRPr lang="en-US" altLang="zh-CN" dirty="0" smtClean="0"/>
          </a:p>
          <a:p>
            <a:pPr marL="0" indent="0">
              <a:lnSpc>
                <a:spcPct val="100000"/>
              </a:lnSpc>
              <a:buNone/>
            </a:pPr>
            <a:r>
              <a:rPr lang="en-US" altLang="zh-CN" dirty="0"/>
              <a:t> </a:t>
            </a:r>
            <a:r>
              <a:rPr lang="en-US" altLang="zh-CN" dirty="0" smtClean="0"/>
              <a:t>   </a:t>
            </a:r>
            <a:r>
              <a:rPr lang="zh-CN" altLang="en-US" dirty="0" smtClean="0"/>
              <a:t>：</a:t>
            </a:r>
            <a:r>
              <a:rPr lang="zh-CN" altLang="en-US" sz="2000" dirty="0" smtClean="0"/>
              <a:t>输出层第</a:t>
            </a:r>
            <a:r>
              <a:rPr lang="en-US" altLang="zh-CN" sz="2000" dirty="0" smtClean="0"/>
              <a:t>	 </a:t>
            </a:r>
            <a:r>
              <a:rPr lang="zh-CN" altLang="en-US" sz="2000" dirty="0" smtClean="0"/>
              <a:t>个神经元阈值；</a:t>
            </a:r>
            <a:endParaRPr lang="en-US" altLang="zh-CN" sz="2000" dirty="0" smtClean="0"/>
          </a:p>
          <a:p>
            <a:pPr marL="0" indent="0">
              <a:lnSpc>
                <a:spcPct val="100000"/>
              </a:lnSpc>
              <a:buNone/>
            </a:pPr>
            <a:r>
              <a:rPr lang="en-US" altLang="zh-CN" sz="2000" dirty="0" smtClean="0"/>
              <a:t>    </a:t>
            </a:r>
            <a:r>
              <a:rPr lang="zh-CN" altLang="en-US" sz="2000" dirty="0" smtClean="0"/>
              <a:t>：隐含层</a:t>
            </a:r>
            <a:r>
              <a:rPr lang="zh-CN" altLang="en-US" sz="2000" dirty="0"/>
              <a:t>第</a:t>
            </a:r>
            <a:r>
              <a:rPr lang="en-US" altLang="zh-CN" sz="2000" dirty="0" smtClean="0"/>
              <a:t>	 </a:t>
            </a:r>
            <a:r>
              <a:rPr lang="zh-CN" altLang="en-US" sz="2000" dirty="0" smtClean="0"/>
              <a:t>个神经元阈值；</a:t>
            </a:r>
            <a:endParaRPr lang="en-US" altLang="zh-CN" sz="2000" dirty="0" smtClean="0"/>
          </a:p>
          <a:p>
            <a:pPr marL="0" indent="0">
              <a:lnSpc>
                <a:spcPct val="100000"/>
              </a:lnSpc>
              <a:buNone/>
            </a:pPr>
            <a:r>
              <a:rPr lang="en-US" altLang="zh-CN" sz="2000" dirty="0"/>
              <a:t> </a:t>
            </a:r>
            <a:r>
              <a:rPr lang="en-US" altLang="zh-CN" sz="2000" dirty="0" smtClean="0"/>
              <a:t>   </a:t>
            </a:r>
            <a:r>
              <a:rPr lang="zh-CN" altLang="en-US" sz="2000" dirty="0" smtClean="0"/>
              <a:t>：输入层与隐层神经元之间的连接权重；</a:t>
            </a:r>
            <a:endParaRPr lang="en-US" altLang="zh-CN" sz="2000" dirty="0" smtClean="0"/>
          </a:p>
          <a:p>
            <a:pPr marL="0" indent="0">
              <a:lnSpc>
                <a:spcPct val="100000"/>
              </a:lnSpc>
              <a:buNone/>
            </a:pPr>
            <a:r>
              <a:rPr lang="en-US" altLang="zh-CN" dirty="0"/>
              <a:t> </a:t>
            </a:r>
            <a:r>
              <a:rPr lang="en-US" altLang="zh-CN" dirty="0" smtClean="0"/>
              <a:t>    </a:t>
            </a:r>
            <a:r>
              <a:rPr lang="zh-CN" altLang="en-US" dirty="0" smtClean="0"/>
              <a:t>：</a:t>
            </a:r>
            <a:r>
              <a:rPr lang="zh-CN" altLang="en-US" sz="2000" dirty="0"/>
              <a:t>隐层与输出层神经元之间的连接</a:t>
            </a:r>
            <a:r>
              <a:rPr lang="zh-CN" altLang="en-US" sz="2000" dirty="0" smtClean="0"/>
              <a:t>权重；</a:t>
            </a:r>
            <a:r>
              <a:rPr lang="en-US" altLang="zh-CN" sz="2000" dirty="0"/>
              <a:t>		</a:t>
            </a:r>
            <a:r>
              <a:rPr lang="en-US" altLang="zh-CN" dirty="0" smtClean="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316066583"/>
              </p:ext>
            </p:extLst>
          </p:nvPr>
        </p:nvGraphicFramePr>
        <p:xfrm>
          <a:off x="2051462" y="1812134"/>
          <a:ext cx="6210140" cy="373294"/>
        </p:xfrm>
        <a:graphic>
          <a:graphicData uri="http://schemas.openxmlformats.org/presentationml/2006/ole">
            <mc:AlternateContent xmlns:mc="http://schemas.openxmlformats.org/markup-compatibility/2006">
              <mc:Choice xmlns:v="urn:schemas-microsoft-com:vml" Requires="v">
                <p:oleObj spid="_x0000_s6741" name="Formula" r:id="rId4" imgW="3143520" imgH="188280" progId="Equation.Ribbit">
                  <p:embed/>
                </p:oleObj>
              </mc:Choice>
              <mc:Fallback>
                <p:oleObj name="Formula" r:id="rId4" imgW="3143520" imgH="188280" progId="Equation.Ribbit">
                  <p:embed/>
                  <p:pic>
                    <p:nvPicPr>
                      <p:cNvPr id="0" name=""/>
                      <p:cNvPicPr/>
                      <p:nvPr/>
                    </p:nvPicPr>
                    <p:blipFill>
                      <a:blip r:embed="rId5"/>
                      <a:stretch>
                        <a:fillRect/>
                      </a:stretch>
                    </p:blipFill>
                    <p:spPr>
                      <a:xfrm>
                        <a:off x="2051462" y="1812134"/>
                        <a:ext cx="6210140" cy="37329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79210064"/>
              </p:ext>
            </p:extLst>
          </p:nvPr>
        </p:nvGraphicFramePr>
        <p:xfrm>
          <a:off x="2228920" y="2155260"/>
          <a:ext cx="216482" cy="361521"/>
        </p:xfrm>
        <a:graphic>
          <a:graphicData uri="http://schemas.openxmlformats.org/presentationml/2006/ole">
            <mc:AlternateContent xmlns:mc="http://schemas.openxmlformats.org/markup-compatibility/2006">
              <mc:Choice xmlns:v="urn:schemas-microsoft-com:vml" Requires="v">
                <p:oleObj spid="_x0000_s6742" name="Formula" r:id="rId6" imgW="85320" imgH="157680" progId="Equation.Ribbit">
                  <p:embed/>
                </p:oleObj>
              </mc:Choice>
              <mc:Fallback>
                <p:oleObj name="Formula" r:id="rId6" imgW="85320" imgH="157680" progId="Equation.Ribbit">
                  <p:embed/>
                  <p:pic>
                    <p:nvPicPr>
                      <p:cNvPr id="0" name=""/>
                      <p:cNvPicPr/>
                      <p:nvPr/>
                    </p:nvPicPr>
                    <p:blipFill>
                      <a:blip r:embed="rId7"/>
                      <a:stretch>
                        <a:fillRect/>
                      </a:stretch>
                    </p:blipFill>
                    <p:spPr>
                      <a:xfrm>
                        <a:off x="2228920" y="2155260"/>
                        <a:ext cx="216482" cy="36152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870619703"/>
              </p:ext>
            </p:extLst>
          </p:nvPr>
        </p:nvGraphicFramePr>
        <p:xfrm>
          <a:off x="4713498" y="2190624"/>
          <a:ext cx="98967" cy="326157"/>
        </p:xfrm>
        <a:graphic>
          <a:graphicData uri="http://schemas.openxmlformats.org/presentationml/2006/ole">
            <mc:AlternateContent xmlns:mc="http://schemas.openxmlformats.org/markup-compatibility/2006">
              <mc:Choice xmlns:v="urn:schemas-microsoft-com:vml" Requires="v">
                <p:oleObj spid="_x0000_s6743" name="Formula" r:id="rId8" imgW="45720" imgH="157680" progId="Equation.Ribbit">
                  <p:embed/>
                </p:oleObj>
              </mc:Choice>
              <mc:Fallback>
                <p:oleObj name="Formula" r:id="rId8" imgW="45720" imgH="157680" progId="Equation.Ribbit">
                  <p:embed/>
                  <p:pic>
                    <p:nvPicPr>
                      <p:cNvPr id="0" name=""/>
                      <p:cNvPicPr/>
                      <p:nvPr/>
                    </p:nvPicPr>
                    <p:blipFill>
                      <a:blip r:embed="rId9"/>
                      <a:stretch>
                        <a:fillRect/>
                      </a:stretch>
                    </p:blipFill>
                    <p:spPr>
                      <a:xfrm>
                        <a:off x="4713498" y="2190624"/>
                        <a:ext cx="98967" cy="326157"/>
                      </a:xfrm>
                      <a:prstGeom prst="rect">
                        <a:avLst/>
                      </a:prstGeom>
                    </p:spPr>
                  </p:pic>
                </p:oleObj>
              </mc:Fallback>
            </mc:AlternateContent>
          </a:graphicData>
        </a:graphic>
      </p:graphicFrame>
      <p:pic>
        <p:nvPicPr>
          <p:cNvPr id="7" name="图片 6"/>
          <p:cNvPicPr>
            <a:picLocks noChangeAspect="1"/>
          </p:cNvPicPr>
          <p:nvPr/>
        </p:nvPicPr>
        <p:blipFill>
          <a:blip r:embed="rId10"/>
          <a:stretch>
            <a:fillRect/>
          </a:stretch>
        </p:blipFill>
        <p:spPr>
          <a:xfrm>
            <a:off x="3941925" y="2633689"/>
            <a:ext cx="187886" cy="343200"/>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513396481"/>
              </p:ext>
            </p:extLst>
          </p:nvPr>
        </p:nvGraphicFramePr>
        <p:xfrm>
          <a:off x="5981466" y="2633689"/>
          <a:ext cx="108613" cy="355139"/>
        </p:xfrm>
        <a:graphic>
          <a:graphicData uri="http://schemas.openxmlformats.org/presentationml/2006/ole">
            <mc:AlternateContent xmlns:mc="http://schemas.openxmlformats.org/markup-compatibility/2006">
              <mc:Choice xmlns:v="urn:schemas-microsoft-com:vml" Requires="v">
                <p:oleObj spid="_x0000_s6744" name="Formula" r:id="rId11" imgW="45720" imgH="157680" progId="Equation.Ribbit">
                  <p:embed/>
                </p:oleObj>
              </mc:Choice>
              <mc:Fallback>
                <p:oleObj name="Formula" r:id="rId11" imgW="45720" imgH="157680" progId="Equation.Ribbit">
                  <p:embed/>
                  <p:pic>
                    <p:nvPicPr>
                      <p:cNvPr id="6" name="对象 5"/>
                      <p:cNvPicPr/>
                      <p:nvPr/>
                    </p:nvPicPr>
                    <p:blipFill>
                      <a:blip r:embed="rId9"/>
                      <a:stretch>
                        <a:fillRect/>
                      </a:stretch>
                    </p:blipFill>
                    <p:spPr>
                      <a:xfrm>
                        <a:off x="5981466" y="2633689"/>
                        <a:ext cx="108613" cy="35513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45573526"/>
              </p:ext>
            </p:extLst>
          </p:nvPr>
        </p:nvGraphicFramePr>
        <p:xfrm>
          <a:off x="7818863" y="2633689"/>
          <a:ext cx="149745" cy="301454"/>
        </p:xfrm>
        <a:graphic>
          <a:graphicData uri="http://schemas.openxmlformats.org/presentationml/2006/ole">
            <mc:AlternateContent xmlns:mc="http://schemas.openxmlformats.org/markup-compatibility/2006">
              <mc:Choice xmlns:v="urn:schemas-microsoft-com:vml" Requires="v">
                <p:oleObj spid="_x0000_s6745" name="Formula" r:id="rId12" imgW="75240" imgH="118440" progId="Equation.Ribbit">
                  <p:embed/>
                </p:oleObj>
              </mc:Choice>
              <mc:Fallback>
                <p:oleObj name="Formula" r:id="rId12" imgW="75240" imgH="118440" progId="Equation.Ribbit">
                  <p:embed/>
                  <p:pic>
                    <p:nvPicPr>
                      <p:cNvPr id="0" name=""/>
                      <p:cNvPicPr/>
                      <p:nvPr/>
                    </p:nvPicPr>
                    <p:blipFill>
                      <a:blip r:embed="rId13"/>
                      <a:stretch>
                        <a:fillRect/>
                      </a:stretch>
                    </p:blipFill>
                    <p:spPr>
                      <a:xfrm>
                        <a:off x="7818863" y="2633689"/>
                        <a:ext cx="149745" cy="30145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73348938"/>
              </p:ext>
            </p:extLst>
          </p:nvPr>
        </p:nvGraphicFramePr>
        <p:xfrm>
          <a:off x="290040" y="3878185"/>
          <a:ext cx="262882" cy="385559"/>
        </p:xfrm>
        <a:graphic>
          <a:graphicData uri="http://schemas.openxmlformats.org/presentationml/2006/ole">
            <mc:AlternateContent xmlns:mc="http://schemas.openxmlformats.org/markup-compatibility/2006">
              <mc:Choice xmlns:v="urn:schemas-microsoft-com:vml" Requires="v">
                <p:oleObj spid="_x0000_s6746" name="Formula" r:id="rId14" imgW="119520" imgH="174240" progId="Equation.Ribbit">
                  <p:embed/>
                </p:oleObj>
              </mc:Choice>
              <mc:Fallback>
                <p:oleObj name="Formula" r:id="rId14" imgW="119520" imgH="174240" progId="Equation.Ribbit">
                  <p:embed/>
                  <p:pic>
                    <p:nvPicPr>
                      <p:cNvPr id="0" name=""/>
                      <p:cNvPicPr/>
                      <p:nvPr/>
                    </p:nvPicPr>
                    <p:blipFill>
                      <a:blip r:embed="rId15"/>
                      <a:stretch>
                        <a:fillRect/>
                      </a:stretch>
                    </p:blipFill>
                    <p:spPr>
                      <a:xfrm>
                        <a:off x="290040" y="3878185"/>
                        <a:ext cx="262882" cy="385559"/>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73847686"/>
              </p:ext>
            </p:extLst>
          </p:nvPr>
        </p:nvGraphicFramePr>
        <p:xfrm>
          <a:off x="1906840" y="3899198"/>
          <a:ext cx="174313" cy="304389"/>
        </p:xfrm>
        <a:graphic>
          <a:graphicData uri="http://schemas.openxmlformats.org/presentationml/2006/ole">
            <mc:AlternateContent xmlns:mc="http://schemas.openxmlformats.org/markup-compatibility/2006">
              <mc:Choice xmlns:v="urn:schemas-microsoft-com:vml" Requires="v">
                <p:oleObj spid="_x0000_s6747" name="Formula" r:id="rId16" imgW="75240" imgH="153720" progId="Equation.Ribbit">
                  <p:embed/>
                </p:oleObj>
              </mc:Choice>
              <mc:Fallback>
                <p:oleObj name="Formula" r:id="rId16" imgW="75240" imgH="153720" progId="Equation.Ribbit">
                  <p:embed/>
                  <p:pic>
                    <p:nvPicPr>
                      <p:cNvPr id="0" name=""/>
                      <p:cNvPicPr/>
                      <p:nvPr/>
                    </p:nvPicPr>
                    <p:blipFill>
                      <a:blip r:embed="rId17"/>
                      <a:stretch>
                        <a:fillRect/>
                      </a:stretch>
                    </p:blipFill>
                    <p:spPr>
                      <a:xfrm>
                        <a:off x="1906840" y="3899198"/>
                        <a:ext cx="174313" cy="304389"/>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11027929"/>
              </p:ext>
            </p:extLst>
          </p:nvPr>
        </p:nvGraphicFramePr>
        <p:xfrm>
          <a:off x="260350" y="4349015"/>
          <a:ext cx="322263" cy="269875"/>
        </p:xfrm>
        <a:graphic>
          <a:graphicData uri="http://schemas.openxmlformats.org/presentationml/2006/ole">
            <mc:AlternateContent xmlns:mc="http://schemas.openxmlformats.org/markup-compatibility/2006">
              <mc:Choice xmlns:v="urn:schemas-microsoft-com:vml" Requires="v">
                <p:oleObj spid="_x0000_s6748" name="Formula" r:id="rId18" imgW="147600" imgH="122040" progId="Equation.Ribbit">
                  <p:embed/>
                </p:oleObj>
              </mc:Choice>
              <mc:Fallback>
                <p:oleObj name="Formula" r:id="rId18" imgW="147600" imgH="122040" progId="Equation.Ribbit">
                  <p:embed/>
                  <p:pic>
                    <p:nvPicPr>
                      <p:cNvPr id="11" name="对象 10"/>
                      <p:cNvPicPr/>
                      <p:nvPr/>
                    </p:nvPicPr>
                    <p:blipFill>
                      <a:blip r:embed="rId19"/>
                      <a:stretch>
                        <a:fillRect/>
                      </a:stretch>
                    </p:blipFill>
                    <p:spPr>
                      <a:xfrm>
                        <a:off x="260350" y="4349015"/>
                        <a:ext cx="322263" cy="26987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286144042"/>
              </p:ext>
            </p:extLst>
          </p:nvPr>
        </p:nvGraphicFramePr>
        <p:xfrm>
          <a:off x="1881128" y="4349015"/>
          <a:ext cx="200025" cy="311150"/>
        </p:xfrm>
        <a:graphic>
          <a:graphicData uri="http://schemas.openxmlformats.org/presentationml/2006/ole">
            <mc:AlternateContent xmlns:mc="http://schemas.openxmlformats.org/markup-compatibility/2006">
              <mc:Choice xmlns:v="urn:schemas-microsoft-com:vml" Requires="v">
                <p:oleObj spid="_x0000_s6749" name="Formula" r:id="rId20" imgW="86400" imgH="157680" progId="Equation.Ribbit">
                  <p:embed/>
                </p:oleObj>
              </mc:Choice>
              <mc:Fallback>
                <p:oleObj name="Formula" r:id="rId20" imgW="86400" imgH="157680" progId="Equation.Ribbit">
                  <p:embed/>
                  <p:pic>
                    <p:nvPicPr>
                      <p:cNvPr id="13" name="对象 12"/>
                      <p:cNvPicPr/>
                      <p:nvPr/>
                    </p:nvPicPr>
                    <p:blipFill>
                      <a:blip r:embed="rId21"/>
                      <a:stretch>
                        <a:fillRect/>
                      </a:stretch>
                    </p:blipFill>
                    <p:spPr>
                      <a:xfrm>
                        <a:off x="1881128" y="4349015"/>
                        <a:ext cx="200025" cy="3111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29034088"/>
              </p:ext>
            </p:extLst>
          </p:nvPr>
        </p:nvGraphicFramePr>
        <p:xfrm>
          <a:off x="212695" y="4811185"/>
          <a:ext cx="396192" cy="271883"/>
        </p:xfrm>
        <a:graphic>
          <a:graphicData uri="http://schemas.openxmlformats.org/presentationml/2006/ole">
            <mc:AlternateContent xmlns:mc="http://schemas.openxmlformats.org/markup-compatibility/2006">
              <mc:Choice xmlns:v="urn:schemas-microsoft-com:vml" Requires="v">
                <p:oleObj spid="_x0000_s6750" name="Formula" r:id="rId22" imgW="177840" imgH="119520" progId="Equation.Ribbit">
                  <p:embed/>
                </p:oleObj>
              </mc:Choice>
              <mc:Fallback>
                <p:oleObj name="Formula" r:id="rId22" imgW="177840" imgH="119520" progId="Equation.Ribbit">
                  <p:embed/>
                  <p:pic>
                    <p:nvPicPr>
                      <p:cNvPr id="0" name=""/>
                      <p:cNvPicPr/>
                      <p:nvPr/>
                    </p:nvPicPr>
                    <p:blipFill>
                      <a:blip r:embed="rId23"/>
                      <a:stretch>
                        <a:fillRect/>
                      </a:stretch>
                    </p:blipFill>
                    <p:spPr>
                      <a:xfrm>
                        <a:off x="212695" y="4811185"/>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658095467"/>
              </p:ext>
            </p:extLst>
          </p:nvPr>
        </p:nvGraphicFramePr>
        <p:xfrm>
          <a:off x="174624" y="5247657"/>
          <a:ext cx="493713" cy="303212"/>
        </p:xfrm>
        <a:graphic>
          <a:graphicData uri="http://schemas.openxmlformats.org/presentationml/2006/ole">
            <mc:AlternateContent xmlns:mc="http://schemas.openxmlformats.org/markup-compatibility/2006">
              <mc:Choice xmlns:v="urn:schemas-microsoft-com:vml" Requires="v">
                <p:oleObj spid="_x0000_s6751" name="Formula" r:id="rId24" imgW="219960" imgH="133560" progId="Equation.Ribbit">
                  <p:embed/>
                </p:oleObj>
              </mc:Choice>
              <mc:Fallback>
                <p:oleObj name="Formula" r:id="rId24" imgW="219960" imgH="133560" progId="Equation.Ribbit">
                  <p:embed/>
                  <p:pic>
                    <p:nvPicPr>
                      <p:cNvPr id="17" name="对象 16"/>
                      <p:cNvPicPr/>
                      <p:nvPr/>
                    </p:nvPicPr>
                    <p:blipFill>
                      <a:blip r:embed="rId25"/>
                      <a:stretch>
                        <a:fillRect/>
                      </a:stretch>
                    </p:blipFill>
                    <p:spPr>
                      <a:xfrm>
                        <a:off x="174624" y="5247657"/>
                        <a:ext cx="493713" cy="303212"/>
                      </a:xfrm>
                      <a:prstGeom prst="rect">
                        <a:avLst/>
                      </a:prstGeom>
                    </p:spPr>
                  </p:pic>
                </p:oleObj>
              </mc:Fallback>
            </mc:AlternateContent>
          </a:graphicData>
        </a:graphic>
      </p:graphicFrame>
    </p:spTree>
    <p:extLst>
      <p:ext uri="{BB962C8B-B14F-4D97-AF65-F5344CB8AC3E}">
        <p14:creationId xmlns:p14="http://schemas.microsoft.com/office/powerpoint/2010/main" val="2760750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576465" y="1549207"/>
            <a:ext cx="3302696" cy="1744175"/>
          </a:xfrm>
          <a:prstGeom prst="rect">
            <a:avLst/>
          </a:prstGeom>
        </p:spPr>
      </p:pic>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dirty="0" smtClean="0"/>
                  <a:t> </a:t>
                </a:r>
                <a:r>
                  <a:rPr lang="en-US" altLang="zh-CN" dirty="0" smtClean="0"/>
                  <a:t>   </a:t>
                </a:r>
                <a:r>
                  <a:rPr lang="zh-CN" altLang="en-US" dirty="0" smtClean="0"/>
                  <a:t>对于样例           </a:t>
                </a:r>
                <a:r>
                  <a:rPr lang="en-US" altLang="zh-CN" dirty="0" smtClean="0"/>
                  <a:t>, </a:t>
                </a:r>
                <a:r>
                  <a:rPr lang="zh-CN" altLang="en-US" dirty="0" smtClean="0"/>
                  <a:t>假设网络的实际输出为    </a:t>
                </a:r>
                <a:endParaRPr lang="en-US" altLang="zh-CN" dirty="0" smtClean="0"/>
              </a:p>
              <a:p>
                <a:pPr marL="342900" indent="-342900">
                  <a:lnSpc>
                    <a:spcPct val="100000"/>
                  </a:lnSpc>
                </a:pPr>
                <a:r>
                  <a:rPr lang="zh-CN" altLang="en-US" dirty="0" smtClean="0">
                    <a:solidFill>
                      <a:srgbClr val="FF0000"/>
                    </a:solidFill>
                  </a:rPr>
                  <a:t>前</a:t>
                </a:r>
                <a:r>
                  <a:rPr lang="zh-CN" altLang="en-US" dirty="0">
                    <a:solidFill>
                      <a:srgbClr val="FF0000"/>
                    </a:solidFill>
                  </a:rPr>
                  <a:t>向计算</a:t>
                </a:r>
                <a:r>
                  <a:rPr lang="en-US" altLang="zh-CN" sz="2000" dirty="0">
                    <a:solidFill>
                      <a:srgbClr val="FF0000"/>
                    </a:solidFill>
                  </a:rPr>
                  <a:t>	</a:t>
                </a:r>
              </a:p>
              <a:p>
                <a:pPr marL="0" indent="0">
                  <a:lnSpc>
                    <a:spcPct val="100000"/>
                  </a:lnSpc>
                  <a:buNone/>
                </a:pPr>
                <a:r>
                  <a:rPr lang="en-US" altLang="zh-CN" sz="2000" dirty="0"/>
                  <a:t>    </a:t>
                </a:r>
                <a:r>
                  <a:rPr lang="en-US" altLang="zh-CN" sz="2000" dirty="0" smtClean="0"/>
                  <a:t>step1</a:t>
                </a:r>
                <a:r>
                  <a:rPr lang="en-US" altLang="zh-CN" sz="2000" dirty="0" smtClean="0"/>
                  <a:t>:  </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𝑏</m:t>
                        </m:r>
                      </m:e>
                      <m:sub>
                        <m:r>
                          <a:rPr lang="en-US" altLang="zh-CN" sz="2000" i="1">
                            <a:solidFill>
                              <a:srgbClr val="FF0000"/>
                            </a:solidFill>
                            <a:latin typeface="Cambria Math" panose="02040503050406030204" pitchFamily="18" charset="0"/>
                          </a:rPr>
                          <m:t>h</m:t>
                        </m:r>
                      </m:sub>
                    </m:sSub>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𝑓</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𝛼</m:t>
                            </m:r>
                          </m:e>
                          <m:sub>
                            <m:r>
                              <a:rPr lang="en-US" altLang="zh-CN" sz="2000" i="1">
                                <a:solidFill>
                                  <a:srgbClr val="FF0000"/>
                                </a:solidFill>
                                <a:latin typeface="Cambria Math" panose="02040503050406030204" pitchFamily="18" charset="0"/>
                              </a:rPr>
                              <m:t>h</m:t>
                            </m:r>
                          </m:sub>
                        </m:sSub>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𝛾</m:t>
                            </m:r>
                          </m:e>
                          <m:sub>
                            <m:r>
                              <a:rPr lang="en-US" altLang="zh-CN" sz="2000" i="1">
                                <a:solidFill>
                                  <a:srgbClr val="FF0000"/>
                                </a:solidFill>
                                <a:latin typeface="Cambria Math" panose="02040503050406030204" pitchFamily="18" charset="0"/>
                              </a:rPr>
                              <m:t>h</m:t>
                            </m:r>
                          </m:sub>
                        </m:sSub>
                      </m:e>
                    </m:d>
                    <m:r>
                      <a:rPr lang="en-US" altLang="zh-CN" sz="2000" i="1">
                        <a:solidFill>
                          <a:srgbClr val="FF0000"/>
                        </a:solidFill>
                        <a:latin typeface="Cambria Math" panose="02040503050406030204" pitchFamily="18" charset="0"/>
                      </a:rPr>
                      <m:t>,</m:t>
                    </m:r>
                  </m:oMath>
                </a14:m>
                <a:r>
                  <a:rPr lang="en-US" altLang="zh-CN" sz="2000" dirty="0">
                    <a:solidFill>
                      <a:srgbClr val="FF0000"/>
                    </a:solidFill>
                  </a:rPr>
                  <a:t> </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𝛼</m:t>
                        </m:r>
                      </m:e>
                      <m:sub>
                        <m:r>
                          <a:rPr lang="en-US" altLang="zh-CN" sz="2000" i="1">
                            <a:solidFill>
                              <a:srgbClr val="FF0000"/>
                            </a:solidFill>
                            <a:latin typeface="Cambria Math" panose="02040503050406030204" pitchFamily="18" charset="0"/>
                          </a:rPr>
                          <m:t>h</m:t>
                        </m:r>
                      </m:sub>
                    </m:sSub>
                    <m:r>
                      <a:rPr lang="en-US" altLang="zh-CN" sz="2000" i="1">
                        <a:solidFill>
                          <a:srgbClr val="FF0000"/>
                        </a:solidFill>
                        <a:latin typeface="Cambria Math" panose="02040503050406030204" pitchFamily="18" charset="0"/>
                      </a:rPr>
                      <m:t>=</m:t>
                    </m:r>
                    <m:nary>
                      <m:naryPr>
                        <m:chr m:val="∑"/>
                        <m:ctrlPr>
                          <a:rPr lang="en-US" altLang="zh-CN" sz="2000" i="1">
                            <a:solidFill>
                              <a:srgbClr val="FF0000"/>
                            </a:solidFill>
                            <a:latin typeface="Cambria Math" panose="02040503050406030204" pitchFamily="18" charset="0"/>
                          </a:rPr>
                        </m:ctrlPr>
                      </m:naryPr>
                      <m:sub>
                        <m:r>
                          <m:rPr>
                            <m:brk m:alnAt="23"/>
                          </m:rPr>
                          <a:rPr lang="en-US" altLang="zh-CN" sz="2000" i="1">
                            <a:solidFill>
                              <a:srgbClr val="FF0000"/>
                            </a:solidFill>
                            <a:latin typeface="Cambria Math" panose="02040503050406030204" pitchFamily="18" charset="0"/>
                          </a:rPr>
                          <m:t>𝑖</m:t>
                        </m:r>
                        <m:r>
                          <a:rPr lang="en-US" altLang="zh-CN" sz="2000" i="1">
                            <a:solidFill>
                              <a:srgbClr val="FF0000"/>
                            </a:solidFill>
                            <a:latin typeface="Cambria Math" panose="02040503050406030204" pitchFamily="18" charset="0"/>
                          </a:rPr>
                          <m:t>=1</m:t>
                        </m:r>
                      </m:sub>
                      <m:sup>
                        <m:r>
                          <a:rPr lang="en-US" altLang="zh-CN" sz="2000" i="1">
                            <a:solidFill>
                              <a:srgbClr val="FF0000"/>
                            </a:solidFill>
                            <a:latin typeface="Cambria Math" panose="02040503050406030204" pitchFamily="18" charset="0"/>
                          </a:rPr>
                          <m:t>𝑑</m:t>
                        </m:r>
                      </m:sup>
                      <m:e>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𝑣</m:t>
                            </m:r>
                          </m:e>
                          <m:sub>
                            <m:r>
                              <a:rPr lang="en-US" altLang="zh-CN" sz="2000" i="1">
                                <a:solidFill>
                                  <a:srgbClr val="FF0000"/>
                                </a:solidFill>
                                <a:latin typeface="Cambria Math" panose="02040503050406030204" pitchFamily="18" charset="0"/>
                              </a:rPr>
                              <m:t>𝑖h</m:t>
                            </m:r>
                          </m:sub>
                        </m:sSub>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i="1">
                                <a:solidFill>
                                  <a:srgbClr val="FF0000"/>
                                </a:solidFill>
                                <a:latin typeface="Cambria Math" panose="02040503050406030204" pitchFamily="18" charset="0"/>
                              </a:rPr>
                              <m:t>𝑖</m:t>
                            </m:r>
                          </m:sub>
                        </m:sSub>
                      </m:e>
                    </m:nary>
                  </m:oMath>
                </a14:m>
                <a:endParaRPr lang="en-US" altLang="zh-CN" sz="2000" dirty="0"/>
              </a:p>
              <a:p>
                <a:pPr marL="0" indent="0">
                  <a:lnSpc>
                    <a:spcPct val="100000"/>
                  </a:lnSpc>
                  <a:buNone/>
                </a:pPr>
                <a:r>
                  <a:rPr lang="en-US" altLang="zh-CN" sz="2000" dirty="0" smtClean="0"/>
                  <a:t>    step2</a:t>
                </a:r>
                <a:r>
                  <a:rPr lang="en-US" altLang="zh-CN" sz="2000" dirty="0" smtClean="0"/>
                  <a:t>:  </a:t>
                </a:r>
                <a14:m>
                  <m:oMath xmlns:m="http://schemas.openxmlformats.org/officeDocument/2006/math">
                    <m:sSubSup>
                      <m:sSubSupPr>
                        <m:ctrlPr>
                          <a:rPr lang="en-US" altLang="zh-CN" sz="2000" i="1" smtClean="0">
                            <a:solidFill>
                              <a:srgbClr val="FF0000"/>
                            </a:solidFill>
                            <a:latin typeface="Cambria Math" panose="02040503050406030204" pitchFamily="18" charset="0"/>
                          </a:rPr>
                        </m:ctrlPr>
                      </m:sSubSupPr>
                      <m:e>
                        <m:acc>
                          <m:accPr>
                            <m:chr m:val="̂"/>
                            <m:ctrlPr>
                              <a:rPr lang="en-US" altLang="zh-CN" sz="2000" i="1" smtClean="0">
                                <a:solidFill>
                                  <a:srgbClr val="FF0000"/>
                                </a:solidFill>
                                <a:latin typeface="Cambria Math" panose="02040503050406030204" pitchFamily="18" charset="0"/>
                              </a:rPr>
                            </m:ctrlPr>
                          </m:accPr>
                          <m:e>
                            <m:r>
                              <m:rPr>
                                <m:sty m:val="p"/>
                              </m:rPr>
                              <a:rPr lang="en-US" altLang="zh-CN" sz="2000" i="1">
                                <a:solidFill>
                                  <a:srgbClr val="FF0000"/>
                                </a:solidFill>
                                <a:latin typeface="Cambria Math" panose="02040503050406030204" pitchFamily="18" charset="0"/>
                              </a:rPr>
                              <m:t>y</m:t>
                            </m:r>
                          </m:e>
                        </m:acc>
                      </m:e>
                      <m:sub>
                        <m:r>
                          <a:rPr lang="en-US" altLang="zh-CN" sz="2000" b="0" i="1" smtClean="0">
                            <a:solidFill>
                              <a:srgbClr val="FF0000"/>
                            </a:solidFill>
                            <a:latin typeface="Cambria Math" panose="02040503050406030204" pitchFamily="18" charset="0"/>
                          </a:rPr>
                          <m:t>𝑗</m:t>
                        </m:r>
                      </m:sub>
                      <m:sup>
                        <m:r>
                          <a:rPr lang="en-US" altLang="zh-CN" sz="2000" b="0" i="1" smtClean="0">
                            <a:solidFill>
                              <a:srgbClr val="FF0000"/>
                            </a:solidFill>
                            <a:latin typeface="Cambria Math" panose="02040503050406030204" pitchFamily="18" charset="0"/>
                          </a:rPr>
                          <m:t>𝑘</m:t>
                        </m:r>
                      </m:sup>
                    </m:sSubSup>
                    <m:r>
                      <a:rPr lang="en-US" altLang="zh-CN" sz="2000" i="1">
                        <a:solidFill>
                          <a:srgbClr val="FF0000"/>
                        </a:solidFill>
                        <a:latin typeface="Cambria Math" panose="02040503050406030204" pitchFamily="18" charset="0"/>
                      </a:rPr>
                      <m:t>=</m:t>
                    </m:r>
                    <m:r>
                      <a:rPr lang="en-US" altLang="zh-CN" sz="2000" i="1">
                        <a:solidFill>
                          <a:srgbClr val="FF0000"/>
                        </a:solidFill>
                        <a:latin typeface="Cambria Math" panose="02040503050406030204" pitchFamily="18" charset="0"/>
                      </a:rPr>
                      <m:t>𝑓</m:t>
                    </m:r>
                    <m:d>
                      <m:dPr>
                        <m:ctrlPr>
                          <a:rPr lang="en-US" altLang="zh-CN" sz="2000" i="1">
                            <a:solidFill>
                              <a:srgbClr val="FF0000"/>
                            </a:solidFill>
                            <a:latin typeface="Cambria Math" panose="02040503050406030204" pitchFamily="18" charset="0"/>
                          </a:rPr>
                        </m:ctrlPr>
                      </m:dPr>
                      <m:e>
                        <m:sSub>
                          <m:sSubPr>
                            <m:ctrlPr>
                              <a:rPr lang="en-US" altLang="zh-CN" sz="2000" i="1">
                                <a:solidFill>
                                  <a:srgbClr val="FF0000"/>
                                </a:solidFill>
                                <a:latin typeface="Cambria Math" panose="02040503050406030204" pitchFamily="18" charset="0"/>
                              </a:rPr>
                            </m:ctrlPr>
                          </m:sSubPr>
                          <m:e>
                            <m:r>
                              <a:rPr lang="zh-CN" altLang="en-US" sz="2000" i="1" smtClean="0">
                                <a:solidFill>
                                  <a:srgbClr val="FF0000"/>
                                </a:solidFill>
                                <a:latin typeface="Cambria Math" panose="02040503050406030204" pitchFamily="18" charset="0"/>
                              </a:rPr>
                              <m:t>𝛽</m:t>
                            </m:r>
                          </m:e>
                          <m:sub>
                            <m:r>
                              <a:rPr lang="en-US" altLang="zh-CN" sz="2000" b="0" i="1" smtClean="0">
                                <a:solidFill>
                                  <a:srgbClr val="FF0000"/>
                                </a:solidFill>
                                <a:latin typeface="Cambria Math" panose="02040503050406030204" pitchFamily="18" charset="0"/>
                              </a:rPr>
                              <m:t>𝑗</m:t>
                            </m:r>
                          </m:sub>
                        </m:sSub>
                        <m:r>
                          <a:rPr lang="en-US" altLang="zh-CN" sz="2000" i="1">
                            <a:solidFill>
                              <a:srgbClr val="FF0000"/>
                            </a:solidFill>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zh-CN" altLang="en-US" sz="2000" i="1" smtClean="0">
                                <a:solidFill>
                                  <a:srgbClr val="FF0000"/>
                                </a:solidFill>
                                <a:latin typeface="Cambria Math" panose="02040503050406030204" pitchFamily="18" charset="0"/>
                              </a:rPr>
                              <m:t>𝜃</m:t>
                            </m:r>
                          </m:e>
                          <m:sub>
                            <m:r>
                              <a:rPr lang="en-US" altLang="zh-CN" sz="2000" b="0" i="1" smtClean="0">
                                <a:solidFill>
                                  <a:srgbClr val="FF0000"/>
                                </a:solidFill>
                                <a:latin typeface="Cambria Math" panose="02040503050406030204" pitchFamily="18" charset="0"/>
                              </a:rPr>
                              <m:t>𝑗</m:t>
                            </m:r>
                          </m:sub>
                        </m:sSub>
                      </m:e>
                    </m:d>
                    <m:r>
                      <a:rPr lang="en-US" altLang="zh-CN" sz="2000" i="1">
                        <a:solidFill>
                          <a:srgbClr val="FF0000"/>
                        </a:solidFill>
                        <a:latin typeface="Cambria Math" panose="02040503050406030204" pitchFamily="18" charset="0"/>
                      </a:rPr>
                      <m:t>,</m:t>
                    </m:r>
                  </m:oMath>
                </a14:m>
                <a:r>
                  <a:rPr lang="en-US" altLang="zh-CN" sz="2000" dirty="0">
                    <a:solidFill>
                      <a:srgbClr val="FF0000"/>
                    </a:solidFill>
                  </a:rPr>
                  <a:t> </a:t>
                </a:r>
                <a14:m>
                  <m:oMath xmlns:m="http://schemas.openxmlformats.org/officeDocument/2006/math">
                    <m:sSub>
                      <m:sSubPr>
                        <m:ctrlPr>
                          <a:rPr lang="en-US" altLang="zh-CN" sz="2000" i="1">
                            <a:solidFill>
                              <a:srgbClr val="FF0000"/>
                            </a:solidFill>
                            <a:latin typeface="Cambria Math" panose="02040503050406030204" pitchFamily="18" charset="0"/>
                          </a:rPr>
                        </m:ctrlPr>
                      </m:sSubPr>
                      <m:e>
                        <m:r>
                          <a:rPr lang="zh-CN" altLang="en-US" sz="2000" i="1" smtClean="0">
                            <a:solidFill>
                              <a:srgbClr val="FF0000"/>
                            </a:solidFill>
                            <a:latin typeface="Cambria Math" panose="02040503050406030204" pitchFamily="18" charset="0"/>
                          </a:rPr>
                          <m:t>𝛽</m:t>
                        </m:r>
                      </m:e>
                      <m:sub>
                        <m:r>
                          <a:rPr lang="en-US" altLang="zh-CN" sz="2000" b="0" i="1" smtClean="0">
                            <a:solidFill>
                              <a:srgbClr val="FF0000"/>
                            </a:solidFill>
                            <a:latin typeface="Cambria Math" panose="02040503050406030204" pitchFamily="18" charset="0"/>
                          </a:rPr>
                          <m:t>𝑗</m:t>
                        </m:r>
                      </m:sub>
                    </m:sSub>
                    <m:r>
                      <a:rPr lang="en-US" altLang="zh-CN" sz="2000" i="1">
                        <a:solidFill>
                          <a:srgbClr val="FF0000"/>
                        </a:solidFill>
                        <a:latin typeface="Cambria Math" panose="02040503050406030204" pitchFamily="18" charset="0"/>
                      </a:rPr>
                      <m:t>=</m:t>
                    </m:r>
                    <m:nary>
                      <m:naryPr>
                        <m:chr m:val="∑"/>
                        <m:ctrlPr>
                          <a:rPr lang="en-US" altLang="zh-CN" sz="2000" i="1">
                            <a:solidFill>
                              <a:srgbClr val="FF0000"/>
                            </a:solidFill>
                            <a:latin typeface="Cambria Math" panose="02040503050406030204" pitchFamily="18" charset="0"/>
                          </a:rPr>
                        </m:ctrlPr>
                      </m:naryPr>
                      <m:sub>
                        <m:r>
                          <m:rPr>
                            <m:brk m:alnAt="23"/>
                          </m:rPr>
                          <a:rPr lang="en-US" altLang="zh-CN" sz="2000" i="1">
                            <a:solidFill>
                              <a:srgbClr val="FF0000"/>
                            </a:solidFill>
                            <a:latin typeface="Cambria Math" panose="02040503050406030204" pitchFamily="18" charset="0"/>
                          </a:rPr>
                          <m:t>𝑖</m:t>
                        </m:r>
                        <m:r>
                          <a:rPr lang="en-US" altLang="zh-CN" sz="2000" i="1">
                            <a:solidFill>
                              <a:srgbClr val="FF0000"/>
                            </a:solidFill>
                            <a:latin typeface="Cambria Math" panose="02040503050406030204" pitchFamily="18" charset="0"/>
                          </a:rPr>
                          <m:t>=1</m:t>
                        </m:r>
                      </m:sub>
                      <m:sup>
                        <m:r>
                          <a:rPr lang="en-US" altLang="zh-CN" sz="2000" b="0" i="1" smtClean="0">
                            <a:solidFill>
                              <a:srgbClr val="FF0000"/>
                            </a:solidFill>
                            <a:latin typeface="Cambria Math" panose="02040503050406030204" pitchFamily="18" charset="0"/>
                          </a:rPr>
                          <m:t>𝑞</m:t>
                        </m:r>
                      </m:sup>
                      <m:e>
                        <m:sSub>
                          <m:sSubPr>
                            <m:ctrlPr>
                              <a:rPr lang="en-US" altLang="zh-CN" sz="2000" i="1">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𝑤</m:t>
                            </m:r>
                          </m:e>
                          <m:sub>
                            <m:r>
                              <a:rPr lang="en-US" altLang="zh-CN" sz="2000" i="1">
                                <a:solidFill>
                                  <a:srgbClr val="FF0000"/>
                                </a:solidFill>
                                <a:latin typeface="Cambria Math" panose="02040503050406030204" pitchFamily="18" charset="0"/>
                              </a:rPr>
                              <m:t>h</m:t>
                            </m:r>
                            <m:r>
                              <a:rPr lang="en-US" altLang="zh-CN" sz="2000" b="0" i="1" smtClean="0">
                                <a:solidFill>
                                  <a:srgbClr val="FF0000"/>
                                </a:solidFill>
                                <a:latin typeface="Cambria Math" panose="02040503050406030204" pitchFamily="18" charset="0"/>
                              </a:rPr>
                              <m:t>𝑗</m:t>
                            </m:r>
                          </m:sub>
                        </m:sSub>
                        <m:sSub>
                          <m:sSubPr>
                            <m:ctrlPr>
                              <a:rPr lang="en-US" altLang="zh-CN" sz="200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𝑏</m:t>
                            </m:r>
                          </m:e>
                          <m:sub>
                            <m:r>
                              <a:rPr lang="en-US" altLang="zh-CN" sz="2000" b="0" i="1" smtClean="0">
                                <a:solidFill>
                                  <a:srgbClr val="FF0000"/>
                                </a:solidFill>
                                <a:latin typeface="Cambria Math" panose="02040503050406030204" pitchFamily="18" charset="0"/>
                              </a:rPr>
                              <m:t>h</m:t>
                            </m:r>
                          </m:sub>
                        </m:sSub>
                      </m:e>
                    </m:nary>
                  </m:oMath>
                </a14:m>
                <a:endParaRPr lang="en-US" altLang="zh-CN" sz="2000" dirty="0" smtClean="0"/>
              </a:p>
              <a:p>
                <a:pPr marL="0" indent="0">
                  <a:lnSpc>
                    <a:spcPct val="100000"/>
                  </a:lnSpc>
                  <a:buNone/>
                </a:pPr>
                <a:r>
                  <a:rPr lang="en-US" altLang="zh-CN" sz="2000" dirty="0"/>
                  <a:t> </a:t>
                </a:r>
                <a:r>
                  <a:rPr lang="en-US" altLang="zh-CN" sz="2000" dirty="0" smtClean="0"/>
                  <a:t>   step3:                </a:t>
                </a:r>
              </a:p>
              <a:p>
                <a:pPr marL="342900" indent="-342900">
                  <a:lnSpc>
                    <a:spcPct val="100000"/>
                  </a:lnSpc>
                </a:pPr>
                <a:r>
                  <a:rPr lang="zh-CN" altLang="en-US" dirty="0" smtClean="0">
                    <a:solidFill>
                      <a:srgbClr val="FF0000"/>
                    </a:solidFill>
                  </a:rPr>
                  <a:t>参数数目</a:t>
                </a:r>
                <a:endParaRPr lang="en-US" altLang="zh-CN" dirty="0" smtClean="0">
                  <a:solidFill>
                    <a:srgbClr val="FF0000"/>
                  </a:solidFill>
                </a:endParaRPr>
              </a:p>
              <a:p>
                <a:pPr marL="0" indent="0">
                  <a:lnSpc>
                    <a:spcPct val="100000"/>
                  </a:lnSpc>
                  <a:buNone/>
                </a:pPr>
                <a:r>
                  <a:rPr lang="zh-CN" altLang="en-US" sz="2000" dirty="0" smtClean="0"/>
                  <a:t>    权重：    </a:t>
                </a:r>
                <a:r>
                  <a:rPr lang="en-US" altLang="zh-CN" sz="2000" dirty="0" smtClean="0"/>
                  <a:t>, </a:t>
                </a:r>
                <a:r>
                  <a:rPr lang="zh-CN" altLang="en-US" sz="2000" dirty="0" smtClean="0"/>
                  <a:t>        阈值：   </a:t>
                </a:r>
                <a:r>
                  <a:rPr lang="en-US" altLang="zh-CN" sz="2000" dirty="0" smtClean="0"/>
                  <a:t>, 		</a:t>
                </a:r>
              </a:p>
              <a:p>
                <a:pPr marL="0" indent="0">
                  <a:lnSpc>
                    <a:spcPct val="100000"/>
                  </a:lnSpc>
                  <a:buNone/>
                </a:pPr>
                <a:r>
                  <a:rPr lang="en-US" altLang="zh-CN" sz="2000" dirty="0"/>
                  <a:t> </a:t>
                </a:r>
                <a:r>
                  <a:rPr lang="en-US" altLang="zh-CN" sz="2000" dirty="0" smtClean="0"/>
                  <a:t>   </a:t>
                </a:r>
                <a:r>
                  <a:rPr lang="zh-CN" altLang="en-US" sz="2000" dirty="0" smtClean="0"/>
                  <a:t>因此网络中需要                       个参数需要优化</a:t>
                </a:r>
                <a:endParaRPr lang="en-US" altLang="zh-CN" sz="2000" dirty="0" smtClean="0"/>
              </a:p>
              <a:p>
                <a:pPr marL="342900" indent="-342900">
                  <a:lnSpc>
                    <a:spcPct val="100000"/>
                  </a:lnSpc>
                </a:pPr>
                <a:r>
                  <a:rPr lang="zh-CN" altLang="en-US" dirty="0" smtClean="0">
                    <a:solidFill>
                      <a:srgbClr val="FF0000"/>
                    </a:solidFill>
                  </a:rPr>
                  <a:t>参数优化</a:t>
                </a:r>
                <a:endParaRPr lang="en-US" altLang="zh-CN" dirty="0">
                  <a:solidFill>
                    <a:srgbClr val="FF0000"/>
                  </a:solidFill>
                </a:endParaRPr>
              </a:p>
              <a:p>
                <a:pPr marL="0" indent="0">
                  <a:lnSpc>
                    <a:spcPct val="100000"/>
                  </a:lnSpc>
                  <a:buNone/>
                </a:pPr>
                <a:r>
                  <a:rPr lang="en-US" altLang="zh-CN" sz="2000" dirty="0" smtClean="0">
                    <a:solidFill>
                      <a:srgbClr val="FF0000"/>
                    </a:solidFill>
                  </a:rPr>
                  <a:t>    </a:t>
                </a:r>
                <a:r>
                  <a:rPr lang="en-US" altLang="zh-CN" sz="2000" dirty="0" smtClean="0"/>
                  <a:t>BP</a:t>
                </a:r>
                <a:r>
                  <a:rPr lang="zh-CN" altLang="en-US" sz="2000" dirty="0" smtClean="0"/>
                  <a:t>是一个迭代学习算法</a:t>
                </a:r>
                <a:r>
                  <a:rPr lang="en-US" altLang="zh-CN" sz="2000" dirty="0" smtClean="0"/>
                  <a:t>, </a:t>
                </a:r>
                <a:r>
                  <a:rPr lang="zh-CN" altLang="en-US" sz="2000" dirty="0" smtClean="0"/>
                  <a:t>在迭代的每一轮中采用广义的感知机学习规则对参数进行</a:t>
                </a:r>
                <a:r>
                  <a:rPr lang="zh-CN" altLang="en-US" sz="2000" dirty="0"/>
                  <a:t>更</a:t>
                </a:r>
                <a:r>
                  <a:rPr lang="zh-CN" altLang="en-US" sz="2000" dirty="0" smtClean="0"/>
                  <a:t>新估计</a:t>
                </a:r>
                <a:r>
                  <a:rPr lang="en-US" altLang="zh-CN" sz="2000" dirty="0" smtClean="0"/>
                  <a:t>, </a:t>
                </a:r>
                <a:r>
                  <a:rPr lang="zh-CN" altLang="en-US" sz="2000" dirty="0" smtClean="0"/>
                  <a:t>任意的参数   的更新估计式为</a:t>
                </a:r>
                <a:endParaRPr lang="en-US" altLang="zh-CN" sz="2000" dirty="0" smtClean="0"/>
              </a:p>
              <a:p>
                <a:pPr marL="0" indent="0">
                  <a:lnSpc>
                    <a:spcPct val="100000"/>
                  </a:lnSpc>
                  <a:buNone/>
                </a:pPr>
                <a:endParaRPr lang="en-US" altLang="zh-CN" sz="2000" dirty="0" smtClean="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11889" y="952113"/>
                <a:ext cx="8616950" cy="5269279"/>
              </a:xfrm>
              <a:blipFill rotWithShape="0">
                <a:blip r:embed="rId4"/>
                <a:stretch>
                  <a:fillRect l="-778" t="-925"/>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smtClean="0"/>
              <a:t>5.3 </a:t>
            </a:r>
            <a:r>
              <a:rPr lang="zh-CN" altLang="en-US" dirty="0"/>
              <a:t>误差逆传播算法</a:t>
            </a:r>
          </a:p>
        </p:txBody>
      </p:sp>
      <p:graphicFrame>
        <p:nvGraphicFramePr>
          <p:cNvPr id="4" name="对象 3"/>
          <p:cNvGraphicFramePr>
            <a:graphicFrameLocks noChangeAspect="1"/>
          </p:cNvGraphicFramePr>
          <p:nvPr>
            <p:extLst>
              <p:ext uri="{D42A27DB-BD31-4B8C-83A1-F6EECF244321}">
                <p14:modId xmlns:p14="http://schemas.microsoft.com/office/powerpoint/2010/main" val="1220766326"/>
              </p:ext>
            </p:extLst>
          </p:nvPr>
        </p:nvGraphicFramePr>
        <p:xfrm>
          <a:off x="1801069" y="1010247"/>
          <a:ext cx="962025" cy="347663"/>
        </p:xfrm>
        <a:graphic>
          <a:graphicData uri="http://schemas.openxmlformats.org/presentationml/2006/ole">
            <mc:AlternateContent xmlns:mc="http://schemas.openxmlformats.org/markup-compatibility/2006">
              <mc:Choice xmlns:v="urn:schemas-microsoft-com:vml" Requires="v">
                <p:oleObj spid="_x0000_s7903" name="Formula" r:id="rId5" imgW="486720" imgH="176760" progId="Equation.Ribbit">
                  <p:embed/>
                </p:oleObj>
              </mc:Choice>
              <mc:Fallback>
                <p:oleObj name="Formula" r:id="rId5" imgW="486720" imgH="176760" progId="Equation.Ribbit">
                  <p:embed/>
                  <p:pic>
                    <p:nvPicPr>
                      <p:cNvPr id="4" name="对象 3"/>
                      <p:cNvPicPr/>
                      <p:nvPr/>
                    </p:nvPicPr>
                    <p:blipFill>
                      <a:blip r:embed="rId6"/>
                      <a:stretch>
                        <a:fillRect/>
                      </a:stretch>
                    </p:blipFill>
                    <p:spPr>
                      <a:xfrm>
                        <a:off x="1801069" y="1010247"/>
                        <a:ext cx="962025" cy="347663"/>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66649704"/>
              </p:ext>
            </p:extLst>
          </p:nvPr>
        </p:nvGraphicFramePr>
        <p:xfrm>
          <a:off x="3356664" y="3728113"/>
          <a:ext cx="224128" cy="328720"/>
        </p:xfrm>
        <a:graphic>
          <a:graphicData uri="http://schemas.openxmlformats.org/presentationml/2006/ole">
            <mc:AlternateContent xmlns:mc="http://schemas.openxmlformats.org/markup-compatibility/2006">
              <mc:Choice xmlns:v="urn:schemas-microsoft-com:vml" Requires="v">
                <p:oleObj spid="_x0000_s7904" name="Formula" r:id="rId7" imgW="119520" imgH="174240" progId="Equation.Ribbit">
                  <p:embed/>
                </p:oleObj>
              </mc:Choice>
              <mc:Fallback>
                <p:oleObj name="Formula" r:id="rId7" imgW="119520" imgH="174240" progId="Equation.Ribbit">
                  <p:embed/>
                  <p:pic>
                    <p:nvPicPr>
                      <p:cNvPr id="11" name="对象 10"/>
                      <p:cNvPicPr/>
                      <p:nvPr/>
                    </p:nvPicPr>
                    <p:blipFill>
                      <a:blip r:embed="rId8"/>
                      <a:stretch>
                        <a:fillRect/>
                      </a:stretch>
                    </p:blipFill>
                    <p:spPr>
                      <a:xfrm>
                        <a:off x="3356664" y="3728113"/>
                        <a:ext cx="224128" cy="32872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197534173"/>
              </p:ext>
            </p:extLst>
          </p:nvPr>
        </p:nvGraphicFramePr>
        <p:xfrm>
          <a:off x="3881437" y="3722120"/>
          <a:ext cx="322263" cy="269875"/>
        </p:xfrm>
        <a:graphic>
          <a:graphicData uri="http://schemas.openxmlformats.org/presentationml/2006/ole">
            <mc:AlternateContent xmlns:mc="http://schemas.openxmlformats.org/markup-compatibility/2006">
              <mc:Choice xmlns:v="urn:schemas-microsoft-com:vml" Requires="v">
                <p:oleObj spid="_x0000_s7905" name="Formula" r:id="rId9" imgW="147600" imgH="122040" progId="Equation.Ribbit">
                  <p:embed/>
                </p:oleObj>
              </mc:Choice>
              <mc:Fallback>
                <p:oleObj name="Formula" r:id="rId9" imgW="147600" imgH="122040" progId="Equation.Ribbit">
                  <p:embed/>
                  <p:pic>
                    <p:nvPicPr>
                      <p:cNvPr id="15" name="对象 14"/>
                      <p:cNvPicPr/>
                      <p:nvPr/>
                    </p:nvPicPr>
                    <p:blipFill>
                      <a:blip r:embed="rId10"/>
                      <a:stretch>
                        <a:fillRect/>
                      </a:stretch>
                    </p:blipFill>
                    <p:spPr>
                      <a:xfrm>
                        <a:off x="3881437" y="3722120"/>
                        <a:ext cx="322263" cy="2698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200914312"/>
              </p:ext>
            </p:extLst>
          </p:nvPr>
        </p:nvGraphicFramePr>
        <p:xfrm>
          <a:off x="1247021" y="3745373"/>
          <a:ext cx="396192" cy="271883"/>
        </p:xfrm>
        <a:graphic>
          <a:graphicData uri="http://schemas.openxmlformats.org/presentationml/2006/ole">
            <mc:AlternateContent xmlns:mc="http://schemas.openxmlformats.org/markup-compatibility/2006">
              <mc:Choice xmlns:v="urn:schemas-microsoft-com:vml" Requires="v">
                <p:oleObj spid="_x0000_s7906" name="Formula" r:id="rId11" imgW="177840" imgH="119520" progId="Equation.Ribbit">
                  <p:embed/>
                </p:oleObj>
              </mc:Choice>
              <mc:Fallback>
                <p:oleObj name="Formula" r:id="rId11" imgW="177840" imgH="119520" progId="Equation.Ribbit">
                  <p:embed/>
                  <p:pic>
                    <p:nvPicPr>
                      <p:cNvPr id="17" name="对象 16"/>
                      <p:cNvPicPr/>
                      <p:nvPr/>
                    </p:nvPicPr>
                    <p:blipFill>
                      <a:blip r:embed="rId12"/>
                      <a:stretch>
                        <a:fillRect/>
                      </a:stretch>
                    </p:blipFill>
                    <p:spPr>
                      <a:xfrm>
                        <a:off x="1247021" y="3745373"/>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3134845"/>
              </p:ext>
            </p:extLst>
          </p:nvPr>
        </p:nvGraphicFramePr>
        <p:xfrm>
          <a:off x="1801069" y="3753621"/>
          <a:ext cx="493713" cy="303212"/>
        </p:xfrm>
        <a:graphic>
          <a:graphicData uri="http://schemas.openxmlformats.org/presentationml/2006/ole">
            <mc:AlternateContent xmlns:mc="http://schemas.openxmlformats.org/markup-compatibility/2006">
              <mc:Choice xmlns:v="urn:schemas-microsoft-com:vml" Requires="v">
                <p:oleObj spid="_x0000_s7907" name="Formula" r:id="rId13" imgW="219960" imgH="133560" progId="Equation.Ribbit">
                  <p:embed/>
                </p:oleObj>
              </mc:Choice>
              <mc:Fallback>
                <p:oleObj name="Formula" r:id="rId13" imgW="219960" imgH="133560" progId="Equation.Ribbit">
                  <p:embed/>
                  <p:pic>
                    <p:nvPicPr>
                      <p:cNvPr id="20" name="对象 19"/>
                      <p:cNvPicPr/>
                      <p:nvPr/>
                    </p:nvPicPr>
                    <p:blipFill>
                      <a:blip r:embed="rId14"/>
                      <a:stretch>
                        <a:fillRect/>
                      </a:stretch>
                    </p:blipFill>
                    <p:spPr>
                      <a:xfrm>
                        <a:off x="1801069" y="3753621"/>
                        <a:ext cx="493713" cy="30321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68218339"/>
              </p:ext>
            </p:extLst>
          </p:nvPr>
        </p:nvGraphicFramePr>
        <p:xfrm>
          <a:off x="5823568" y="1000839"/>
          <a:ext cx="303213" cy="315912"/>
        </p:xfrm>
        <a:graphic>
          <a:graphicData uri="http://schemas.openxmlformats.org/presentationml/2006/ole">
            <mc:AlternateContent xmlns:mc="http://schemas.openxmlformats.org/markup-compatibility/2006">
              <mc:Choice xmlns:v="urn:schemas-microsoft-com:vml" Requires="v">
                <p:oleObj spid="_x0000_s7908" name="Formula" r:id="rId15" imgW="153720" imgH="160200" progId="Equation.Ribbit">
                  <p:embed/>
                </p:oleObj>
              </mc:Choice>
              <mc:Fallback>
                <p:oleObj name="Formula" r:id="rId15" imgW="153720" imgH="160200" progId="Equation.Ribbit">
                  <p:embed/>
                  <p:pic>
                    <p:nvPicPr>
                      <p:cNvPr id="4" name="对象 3"/>
                      <p:cNvPicPr/>
                      <p:nvPr/>
                    </p:nvPicPr>
                    <p:blipFill>
                      <a:blip r:embed="rId16"/>
                      <a:stretch>
                        <a:fillRect/>
                      </a:stretch>
                    </p:blipFill>
                    <p:spPr>
                      <a:xfrm>
                        <a:off x="5823568" y="1000839"/>
                        <a:ext cx="303213" cy="31591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330301248"/>
              </p:ext>
            </p:extLst>
          </p:nvPr>
        </p:nvGraphicFramePr>
        <p:xfrm>
          <a:off x="1537087" y="2764999"/>
          <a:ext cx="2662238" cy="422275"/>
        </p:xfrm>
        <a:graphic>
          <a:graphicData uri="http://schemas.openxmlformats.org/presentationml/2006/ole">
            <mc:AlternateContent xmlns:mc="http://schemas.openxmlformats.org/markup-compatibility/2006">
              <mc:Choice xmlns:v="urn:schemas-microsoft-com:vml" Requires="v">
                <p:oleObj spid="_x0000_s7909" name="Formula" r:id="rId17" imgW="1482120" imgH="235080" progId="Equation.Ribbit">
                  <p:embed/>
                </p:oleObj>
              </mc:Choice>
              <mc:Fallback>
                <p:oleObj name="Formula" r:id="rId17" imgW="1482120" imgH="235080" progId="Equation.Ribbit">
                  <p:embed/>
                  <p:pic>
                    <p:nvPicPr>
                      <p:cNvPr id="19" name="对象 18"/>
                      <p:cNvPicPr/>
                      <p:nvPr/>
                    </p:nvPicPr>
                    <p:blipFill>
                      <a:blip r:embed="rId18"/>
                      <a:stretch>
                        <a:fillRect/>
                      </a:stretch>
                    </p:blipFill>
                    <p:spPr>
                      <a:xfrm>
                        <a:off x="1537087" y="2764999"/>
                        <a:ext cx="2662238" cy="422275"/>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886818910"/>
              </p:ext>
            </p:extLst>
          </p:nvPr>
        </p:nvGraphicFramePr>
        <p:xfrm>
          <a:off x="4381738" y="3708463"/>
          <a:ext cx="4497423" cy="303842"/>
        </p:xfrm>
        <a:graphic>
          <a:graphicData uri="http://schemas.openxmlformats.org/presentationml/2006/ole">
            <mc:AlternateContent xmlns:mc="http://schemas.openxmlformats.org/markup-compatibility/2006">
              <mc:Choice xmlns:v="urn:schemas-microsoft-com:vml" Requires="v">
                <p:oleObj spid="_x0000_s7910" name="Formula" r:id="rId19" imgW="2608920" imgH="176760" progId="Equation.Ribbit">
                  <p:embed/>
                </p:oleObj>
              </mc:Choice>
              <mc:Fallback>
                <p:oleObj name="Formula" r:id="rId19" imgW="2608920" imgH="176760" progId="Equation.Ribbit">
                  <p:embed/>
                  <p:pic>
                    <p:nvPicPr>
                      <p:cNvPr id="0" name=""/>
                      <p:cNvPicPr/>
                      <p:nvPr/>
                    </p:nvPicPr>
                    <p:blipFill>
                      <a:blip r:embed="rId20"/>
                      <a:stretch>
                        <a:fillRect/>
                      </a:stretch>
                    </p:blipFill>
                    <p:spPr>
                      <a:xfrm>
                        <a:off x="4381738" y="3708463"/>
                        <a:ext cx="4497423" cy="303842"/>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046616051"/>
              </p:ext>
            </p:extLst>
          </p:nvPr>
        </p:nvGraphicFramePr>
        <p:xfrm>
          <a:off x="2452263" y="4142184"/>
          <a:ext cx="1808801" cy="326693"/>
        </p:xfrm>
        <a:graphic>
          <a:graphicData uri="http://schemas.openxmlformats.org/presentationml/2006/ole">
            <mc:AlternateContent xmlns:mc="http://schemas.openxmlformats.org/markup-compatibility/2006">
              <mc:Choice xmlns:v="urn:schemas-microsoft-com:vml" Requires="v">
                <p:oleObj spid="_x0000_s7911" name="Formula" r:id="rId21" imgW="974160" imgH="176760" progId="Equation.Ribbit">
                  <p:embed/>
                </p:oleObj>
              </mc:Choice>
              <mc:Fallback>
                <p:oleObj name="Formula" r:id="rId21" imgW="974160" imgH="176760" progId="Equation.Ribbit">
                  <p:embed/>
                  <p:pic>
                    <p:nvPicPr>
                      <p:cNvPr id="0" name=""/>
                      <p:cNvPicPr/>
                      <p:nvPr/>
                    </p:nvPicPr>
                    <p:blipFill>
                      <a:blip r:embed="rId22"/>
                      <a:stretch>
                        <a:fillRect/>
                      </a:stretch>
                    </p:blipFill>
                    <p:spPr>
                      <a:xfrm>
                        <a:off x="2452263" y="4142184"/>
                        <a:ext cx="1808801" cy="326693"/>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067171437"/>
              </p:ext>
            </p:extLst>
          </p:nvPr>
        </p:nvGraphicFramePr>
        <p:xfrm>
          <a:off x="3984017" y="5396901"/>
          <a:ext cx="177800" cy="273050"/>
        </p:xfrm>
        <a:graphic>
          <a:graphicData uri="http://schemas.openxmlformats.org/presentationml/2006/ole">
            <mc:AlternateContent xmlns:mc="http://schemas.openxmlformats.org/markup-compatibility/2006">
              <mc:Choice xmlns:v="urn:schemas-microsoft-com:vml" Requires="v">
                <p:oleObj spid="_x0000_s7912" name="Formula" r:id="rId23" imgW="78840" imgH="119520" progId="Equation.Ribbit">
                  <p:embed/>
                </p:oleObj>
              </mc:Choice>
              <mc:Fallback>
                <p:oleObj name="Formula" r:id="rId23" imgW="78840" imgH="119520" progId="Equation.Ribbit">
                  <p:embed/>
                  <p:pic>
                    <p:nvPicPr>
                      <p:cNvPr id="17" name="对象 16"/>
                      <p:cNvPicPr/>
                      <p:nvPr/>
                    </p:nvPicPr>
                    <p:blipFill>
                      <a:blip r:embed="rId24"/>
                      <a:stretch>
                        <a:fillRect/>
                      </a:stretch>
                    </p:blipFill>
                    <p:spPr>
                      <a:xfrm>
                        <a:off x="3984017" y="5396901"/>
                        <a:ext cx="177800" cy="2730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83350678"/>
              </p:ext>
            </p:extLst>
          </p:nvPr>
        </p:nvGraphicFramePr>
        <p:xfrm>
          <a:off x="3641725" y="5735638"/>
          <a:ext cx="1906588" cy="330200"/>
        </p:xfrm>
        <a:graphic>
          <a:graphicData uri="http://schemas.openxmlformats.org/presentationml/2006/ole">
            <mc:AlternateContent xmlns:mc="http://schemas.openxmlformats.org/markup-compatibility/2006">
              <mc:Choice xmlns:v="urn:schemas-microsoft-com:vml" Requires="v">
                <p:oleObj spid="_x0000_s7913" name="Formula" r:id="rId25" imgW="822960" imgH="142560" progId="Equation.Ribbit">
                  <p:embed/>
                </p:oleObj>
              </mc:Choice>
              <mc:Fallback>
                <p:oleObj name="Formula" r:id="rId25" imgW="822960" imgH="142560" progId="Equation.Ribbit">
                  <p:embed/>
                  <p:pic>
                    <p:nvPicPr>
                      <p:cNvPr id="0" name=""/>
                      <p:cNvPicPr/>
                      <p:nvPr/>
                    </p:nvPicPr>
                    <p:blipFill>
                      <a:blip r:embed="rId26"/>
                      <a:stretch>
                        <a:fillRect/>
                      </a:stretch>
                    </p:blipFill>
                    <p:spPr>
                      <a:xfrm>
                        <a:off x="3641725" y="5735638"/>
                        <a:ext cx="1906588" cy="330200"/>
                      </a:xfrm>
                      <a:prstGeom prst="rect">
                        <a:avLst/>
                      </a:prstGeom>
                    </p:spPr>
                  </p:pic>
                </p:oleObj>
              </mc:Fallback>
            </mc:AlternateContent>
          </a:graphicData>
        </a:graphic>
      </p:graphicFrame>
    </p:spTree>
    <p:extLst>
      <p:ext uri="{BB962C8B-B14F-4D97-AF65-F5344CB8AC3E}">
        <p14:creationId xmlns:p14="http://schemas.microsoft.com/office/powerpoint/2010/main" val="31955079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a:t>误差逆传播算法</a:t>
            </a:r>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smtClean="0"/>
              <a:t> </a:t>
            </a:r>
            <a:r>
              <a:rPr lang="en-US" altLang="zh-CN" sz="2000" dirty="0" smtClean="0"/>
              <a:t>BP</a:t>
            </a:r>
            <a:r>
              <a:rPr lang="zh-CN" altLang="en-US" sz="2000" dirty="0" smtClean="0"/>
              <a:t>算法基于梯度下降策略</a:t>
            </a:r>
            <a:r>
              <a:rPr lang="en-US" altLang="zh-CN" sz="2000" dirty="0" smtClean="0"/>
              <a:t>, </a:t>
            </a:r>
            <a:r>
              <a:rPr lang="zh-CN" altLang="en-US" sz="2000" dirty="0" smtClean="0"/>
              <a:t>以目标的负梯度方向对参数进行调整</a:t>
            </a:r>
            <a:r>
              <a:rPr lang="en-US" altLang="zh-CN" sz="2000" dirty="0" smtClean="0"/>
              <a:t>. </a:t>
            </a:r>
            <a:r>
              <a:rPr lang="zh-CN" altLang="en-US" sz="2000" dirty="0" smtClean="0"/>
              <a:t>对误差 </a:t>
            </a:r>
            <a:r>
              <a:rPr lang="en-US" altLang="zh-CN" sz="2000" dirty="0" smtClean="0"/>
              <a:t>    , </a:t>
            </a:r>
            <a:r>
              <a:rPr lang="zh-CN" altLang="en-US" sz="2000" dirty="0" smtClean="0"/>
              <a:t>给定学习率 </a:t>
            </a:r>
            <a:endParaRPr lang="en-US" altLang="zh-CN" sz="2000" dirty="0" smtClean="0"/>
          </a:p>
          <a:p>
            <a:pPr marL="342900" indent="-342900">
              <a:lnSpc>
                <a:spcPct val="100000"/>
              </a:lnSpc>
              <a:buFont typeface="Wingdings" panose="05000000000000000000" pitchFamily="2" charset="2"/>
              <a:buChar char="l"/>
            </a:pPr>
            <a:endParaRPr lang="en-US" altLang="zh-CN" dirty="0" smtClean="0"/>
          </a:p>
          <a:p>
            <a:pPr marL="0" indent="0">
              <a:lnSpc>
                <a:spcPct val="100000"/>
              </a:lnSpc>
              <a:buNone/>
            </a:pPr>
            <a:endParaRPr lang="en-US" altLang="zh-CN" sz="2000" i="1" dirty="0" smtClean="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25" name="对象 24"/>
          <p:cNvGraphicFramePr>
            <a:graphicFrameLocks noChangeAspect="1"/>
          </p:cNvGraphicFramePr>
          <p:nvPr>
            <p:extLst>
              <p:ext uri="{D42A27DB-BD31-4B8C-83A1-F6EECF244321}">
                <p14:modId xmlns:p14="http://schemas.microsoft.com/office/powerpoint/2010/main" val="4063178891"/>
              </p:ext>
            </p:extLst>
          </p:nvPr>
        </p:nvGraphicFramePr>
        <p:xfrm>
          <a:off x="828114" y="1940293"/>
          <a:ext cx="307975" cy="279400"/>
        </p:xfrm>
        <a:graphic>
          <a:graphicData uri="http://schemas.openxmlformats.org/presentationml/2006/ole">
            <mc:AlternateContent xmlns:mc="http://schemas.openxmlformats.org/markup-compatibility/2006">
              <mc:Choice xmlns:v="urn:schemas-microsoft-com:vml" Requires="v">
                <p:oleObj spid="_x0000_s8570" name="Formula" r:id="rId3" imgW="171720" imgH="156240" progId="Equation.Ribbit">
                  <p:embed/>
                </p:oleObj>
              </mc:Choice>
              <mc:Fallback>
                <p:oleObj name="Formula" r:id="rId3" imgW="171720" imgH="156240" progId="Equation.Ribbit">
                  <p:embed/>
                  <p:pic>
                    <p:nvPicPr>
                      <p:cNvPr id="21" name="对象 20"/>
                      <p:cNvPicPr/>
                      <p:nvPr/>
                    </p:nvPicPr>
                    <p:blipFill>
                      <a:blip r:embed="rId4"/>
                      <a:stretch>
                        <a:fillRect/>
                      </a:stretch>
                    </p:blipFill>
                    <p:spPr>
                      <a:xfrm>
                        <a:off x="828114" y="1940293"/>
                        <a:ext cx="307975" cy="2794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091215705"/>
              </p:ext>
            </p:extLst>
          </p:nvPr>
        </p:nvGraphicFramePr>
        <p:xfrm>
          <a:off x="2727165" y="1926316"/>
          <a:ext cx="185195" cy="219075"/>
        </p:xfrm>
        <a:graphic>
          <a:graphicData uri="http://schemas.openxmlformats.org/presentationml/2006/ole">
            <mc:AlternateContent xmlns:mc="http://schemas.openxmlformats.org/markup-compatibility/2006">
              <mc:Choice xmlns:v="urn:schemas-microsoft-com:vml" Requires="v">
                <p:oleObj spid="_x0000_s8571" name="Formula" r:id="rId5" imgW="82800" imgH="122040" progId="Equation.Ribbit">
                  <p:embed/>
                </p:oleObj>
              </mc:Choice>
              <mc:Fallback>
                <p:oleObj name="Formula" r:id="rId5" imgW="82800" imgH="122040" progId="Equation.Ribbit">
                  <p:embed/>
                  <p:pic>
                    <p:nvPicPr>
                      <p:cNvPr id="25" name="对象 24"/>
                      <p:cNvPicPr/>
                      <p:nvPr/>
                    </p:nvPicPr>
                    <p:blipFill>
                      <a:blip r:embed="rId6"/>
                      <a:stretch>
                        <a:fillRect/>
                      </a:stretch>
                    </p:blipFill>
                    <p:spPr>
                      <a:xfrm>
                        <a:off x="2727165" y="1926316"/>
                        <a:ext cx="185195" cy="2190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627060211"/>
              </p:ext>
            </p:extLst>
          </p:nvPr>
        </p:nvGraphicFramePr>
        <p:xfrm>
          <a:off x="1686554" y="2232165"/>
          <a:ext cx="2250362" cy="558041"/>
        </p:xfrm>
        <a:graphic>
          <a:graphicData uri="http://schemas.openxmlformats.org/presentationml/2006/ole">
            <mc:AlternateContent xmlns:mc="http://schemas.openxmlformats.org/markup-compatibility/2006">
              <mc:Choice xmlns:v="urn:schemas-microsoft-com:vml" Requires="v">
                <p:oleObj spid="_x0000_s8572" name="Formula" r:id="rId7" imgW="1016280" imgH="251640" progId="Equation.Ribbit">
                  <p:embed/>
                </p:oleObj>
              </mc:Choice>
              <mc:Fallback>
                <p:oleObj name="Formula" r:id="rId7" imgW="1016280" imgH="251640" progId="Equation.Ribbit">
                  <p:embed/>
                  <p:pic>
                    <p:nvPicPr>
                      <p:cNvPr id="26" name="对象 25"/>
                      <p:cNvPicPr/>
                      <p:nvPr/>
                    </p:nvPicPr>
                    <p:blipFill>
                      <a:blip r:embed="rId8"/>
                      <a:stretch>
                        <a:fillRect/>
                      </a:stretch>
                    </p:blipFill>
                    <p:spPr>
                      <a:xfrm>
                        <a:off x="1686554" y="2232165"/>
                        <a:ext cx="2250362" cy="558041"/>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388396592"/>
              </p:ext>
            </p:extLst>
          </p:nvPr>
        </p:nvGraphicFramePr>
        <p:xfrm>
          <a:off x="1589860" y="2790206"/>
          <a:ext cx="3533489" cy="832920"/>
        </p:xfrm>
        <a:graphic>
          <a:graphicData uri="http://schemas.openxmlformats.org/presentationml/2006/ole">
            <mc:AlternateContent xmlns:mc="http://schemas.openxmlformats.org/markup-compatibility/2006">
              <mc:Choice xmlns:v="urn:schemas-microsoft-com:vml" Requires="v">
                <p:oleObj spid="_x0000_s8573" name="Formula" r:id="rId9" imgW="1317240" imgH="311400" progId="Equation.Ribbit">
                  <p:embed/>
                </p:oleObj>
              </mc:Choice>
              <mc:Fallback>
                <p:oleObj name="Formula" r:id="rId9" imgW="1317240" imgH="311400" progId="Equation.Ribbit">
                  <p:embed/>
                  <p:pic>
                    <p:nvPicPr>
                      <p:cNvPr id="28" name="对象 27"/>
                      <p:cNvPicPr/>
                      <p:nvPr/>
                    </p:nvPicPr>
                    <p:blipFill>
                      <a:blip r:embed="rId10"/>
                      <a:stretch>
                        <a:fillRect/>
                      </a:stretch>
                    </p:blipFill>
                    <p:spPr>
                      <a:xfrm>
                        <a:off x="1589860" y="2790206"/>
                        <a:ext cx="3533489" cy="83292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071328303"/>
              </p:ext>
            </p:extLst>
          </p:nvPr>
        </p:nvGraphicFramePr>
        <p:xfrm>
          <a:off x="1589860" y="3632489"/>
          <a:ext cx="4563805" cy="1989212"/>
        </p:xfrm>
        <a:graphic>
          <a:graphicData uri="http://schemas.openxmlformats.org/presentationml/2006/ole">
            <mc:AlternateContent xmlns:mc="http://schemas.openxmlformats.org/markup-compatibility/2006">
              <mc:Choice xmlns:v="urn:schemas-microsoft-com:vml" Requires="v">
                <p:oleObj spid="_x0000_s8574" name="Formula" r:id="rId11" imgW="2100600" imgH="914400" progId="Equation.Ribbit">
                  <p:embed/>
                </p:oleObj>
              </mc:Choice>
              <mc:Fallback>
                <p:oleObj name="Formula" r:id="rId11" imgW="2100600" imgH="914400" progId="Equation.Ribbit">
                  <p:embed/>
                  <p:pic>
                    <p:nvPicPr>
                      <p:cNvPr id="30" name="对象 29"/>
                      <p:cNvPicPr/>
                      <p:nvPr/>
                    </p:nvPicPr>
                    <p:blipFill>
                      <a:blip r:embed="rId12"/>
                      <a:stretch>
                        <a:fillRect/>
                      </a:stretch>
                    </p:blipFill>
                    <p:spPr>
                      <a:xfrm>
                        <a:off x="1589860" y="3632489"/>
                        <a:ext cx="4563805" cy="1989212"/>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378033153"/>
              </p:ext>
            </p:extLst>
          </p:nvPr>
        </p:nvGraphicFramePr>
        <p:xfrm>
          <a:off x="1530900" y="5741226"/>
          <a:ext cx="3132137" cy="398462"/>
        </p:xfrm>
        <a:graphic>
          <a:graphicData uri="http://schemas.openxmlformats.org/presentationml/2006/ole">
            <mc:AlternateContent xmlns:mc="http://schemas.openxmlformats.org/markup-compatibility/2006">
              <mc:Choice xmlns:v="urn:schemas-microsoft-com:vml" Requires="v">
                <p:oleObj spid="_x0000_s8575" name="Formula" r:id="rId13" imgW="1414800" imgH="179280" progId="Equation.Ribbit">
                  <p:embed/>
                </p:oleObj>
              </mc:Choice>
              <mc:Fallback>
                <p:oleObj name="Formula" r:id="rId13" imgW="1414800" imgH="179280" progId="Equation.Ribbit">
                  <p:embed/>
                  <p:pic>
                    <p:nvPicPr>
                      <p:cNvPr id="28" name="对象 27"/>
                      <p:cNvPicPr/>
                      <p:nvPr/>
                    </p:nvPicPr>
                    <p:blipFill>
                      <a:blip r:embed="rId14"/>
                      <a:stretch>
                        <a:fillRect/>
                      </a:stretch>
                    </p:blipFill>
                    <p:spPr>
                      <a:xfrm>
                        <a:off x="1530900" y="5741226"/>
                        <a:ext cx="3132137" cy="398462"/>
                      </a:xfrm>
                      <a:prstGeom prst="rect">
                        <a:avLst/>
                      </a:prstGeom>
                    </p:spPr>
                  </p:pic>
                </p:oleObj>
              </mc:Fallback>
            </mc:AlternateContent>
          </a:graphicData>
        </a:graphic>
      </p:graphicFrame>
      <p:pic>
        <p:nvPicPr>
          <p:cNvPr id="5" name="图片 4"/>
          <p:cNvPicPr>
            <a:picLocks noChangeAspect="1"/>
          </p:cNvPicPr>
          <p:nvPr/>
        </p:nvPicPr>
        <p:blipFill>
          <a:blip r:embed="rId15"/>
          <a:stretch>
            <a:fillRect/>
          </a:stretch>
        </p:blipFill>
        <p:spPr>
          <a:xfrm>
            <a:off x="5220043" y="2326664"/>
            <a:ext cx="3870081" cy="2043815"/>
          </a:xfrm>
          <a:prstGeom prst="rect">
            <a:avLst/>
          </a:prstGeom>
        </p:spPr>
      </p:pic>
    </p:spTree>
    <p:extLst>
      <p:ext uri="{BB962C8B-B14F-4D97-AF65-F5344CB8AC3E}">
        <p14:creationId xmlns:p14="http://schemas.microsoft.com/office/powerpoint/2010/main" val="24179073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smtClean="0"/>
              <a:t> 类似的可以推导出：</a:t>
            </a:r>
            <a:endParaRPr lang="en-US" altLang="zh-CN" sz="2000" dirty="0" smtClean="0"/>
          </a:p>
          <a:p>
            <a:pPr marL="342900" indent="-342900">
              <a:lnSpc>
                <a:spcPct val="100000"/>
              </a:lnSpc>
              <a:buFont typeface="Wingdings" panose="05000000000000000000" pitchFamily="2" charset="2"/>
              <a:buChar char="l"/>
            </a:pPr>
            <a:endParaRPr lang="en-US" altLang="zh-CN" sz="2000" dirty="0"/>
          </a:p>
          <a:p>
            <a:pPr marL="342900" indent="-342900">
              <a:lnSpc>
                <a:spcPct val="100000"/>
              </a:lnSpc>
              <a:buFont typeface="Wingdings" panose="05000000000000000000" pitchFamily="2" charset="2"/>
              <a:buChar char="l"/>
            </a:pPr>
            <a:endParaRPr lang="en-US" altLang="zh-CN" sz="2000" dirty="0" smtClean="0"/>
          </a:p>
          <a:p>
            <a:pPr marL="0" indent="0">
              <a:lnSpc>
                <a:spcPct val="100000"/>
              </a:lnSpc>
              <a:buNone/>
            </a:pPr>
            <a:endParaRPr lang="en-US" altLang="zh-CN" sz="2000" dirty="0" smtClean="0"/>
          </a:p>
          <a:p>
            <a:pPr marL="0" indent="0">
              <a:lnSpc>
                <a:spcPct val="100000"/>
              </a:lnSpc>
              <a:buNone/>
            </a:pPr>
            <a:r>
              <a:rPr lang="zh-CN" altLang="en-US" sz="2000" dirty="0" smtClean="0"/>
              <a:t>其中</a:t>
            </a:r>
            <a:endParaRPr lang="en-US" altLang="zh-CN" sz="2000" dirty="0" smtClean="0"/>
          </a:p>
          <a:p>
            <a:pPr marL="0" indent="0">
              <a:lnSpc>
                <a:spcPct val="100000"/>
              </a:lnSpc>
              <a:buNone/>
            </a:pPr>
            <a:endParaRPr lang="en-US" altLang="zh-CN" sz="2000" dirty="0"/>
          </a:p>
          <a:p>
            <a:pPr marL="0" indent="0">
              <a:lnSpc>
                <a:spcPct val="100000"/>
              </a:lnSpc>
              <a:buNone/>
            </a:pPr>
            <a:endParaRPr lang="en-US" altLang="zh-CN" sz="2000" dirty="0" smtClean="0"/>
          </a:p>
          <a:p>
            <a:pPr marL="0" indent="0">
              <a:lnSpc>
                <a:spcPct val="100000"/>
              </a:lnSpc>
              <a:buNone/>
            </a:pPr>
            <a:endParaRPr lang="en-US" altLang="zh-CN" sz="2000" dirty="0"/>
          </a:p>
          <a:p>
            <a:pPr marL="0" indent="0">
              <a:lnSpc>
                <a:spcPct val="100000"/>
              </a:lnSpc>
              <a:buNone/>
            </a:pPr>
            <a:endParaRPr lang="en-US" altLang="zh-CN" sz="2000" dirty="0" smtClean="0"/>
          </a:p>
          <a:p>
            <a:pPr marL="342900" indent="-342900">
              <a:lnSpc>
                <a:spcPct val="100000"/>
              </a:lnSpc>
              <a:buFont typeface="Wingdings" panose="05000000000000000000" pitchFamily="2" charset="2"/>
              <a:buChar char="l"/>
            </a:pPr>
            <a:r>
              <a:rPr lang="zh-CN" altLang="en-US" sz="2000" dirty="0" smtClean="0"/>
              <a:t>学习率              控制着算法每一轮迭代中的更新步长</a:t>
            </a:r>
            <a:r>
              <a:rPr lang="en-US" altLang="zh-CN" sz="2000" dirty="0" smtClean="0"/>
              <a:t>, </a:t>
            </a:r>
            <a:r>
              <a:rPr lang="zh-CN" altLang="en-US" sz="2000" dirty="0" smtClean="0"/>
              <a:t>若太长则让容易震荡</a:t>
            </a:r>
            <a:r>
              <a:rPr lang="en-US" altLang="zh-CN" sz="2000" dirty="0" smtClean="0"/>
              <a:t>, </a:t>
            </a:r>
            <a:r>
              <a:rPr lang="zh-CN" altLang="en-US" sz="2000" dirty="0" smtClean="0"/>
              <a:t>太小则收敛速度又会过慢</a:t>
            </a:r>
            <a:r>
              <a:rPr lang="en-US" altLang="zh-CN" sz="2000" dirty="0" smtClean="0"/>
              <a:t>. </a:t>
            </a:r>
            <a:endParaRPr lang="en-US" altLang="zh-CN" sz="2000" dirty="0"/>
          </a:p>
          <a:p>
            <a:pPr marL="0" indent="0">
              <a:lnSpc>
                <a:spcPct val="100000"/>
              </a:lnSpc>
              <a:buNone/>
            </a:pPr>
            <a:endParaRPr lang="en-US" altLang="zh-CN" sz="2000" dirty="0" smtClean="0"/>
          </a:p>
          <a:p>
            <a:pPr marL="342900" indent="-342900">
              <a:lnSpc>
                <a:spcPct val="100000"/>
              </a:lnSpc>
              <a:buFont typeface="Wingdings" panose="05000000000000000000" pitchFamily="2" charset="2"/>
              <a:buChar char="l"/>
            </a:pPr>
            <a:endParaRPr lang="en-US" altLang="zh-CN" sz="2000" dirty="0" smtClean="0"/>
          </a:p>
          <a:p>
            <a:pPr marL="342900" indent="-342900">
              <a:lnSpc>
                <a:spcPct val="100000"/>
              </a:lnSpc>
              <a:buFont typeface="Wingdings" panose="05000000000000000000" pitchFamily="2" charset="2"/>
              <a:buChar char="l"/>
            </a:pPr>
            <a:endParaRPr lang="en-US" altLang="zh-CN" dirty="0" smtClean="0"/>
          </a:p>
          <a:p>
            <a:pPr marL="0" indent="0">
              <a:lnSpc>
                <a:spcPct val="100000"/>
              </a:lnSpc>
              <a:buNone/>
            </a:pPr>
            <a:endParaRPr lang="en-US" altLang="zh-CN" sz="2000" i="1" dirty="0" smtClean="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sp>
        <p:nvSpPr>
          <p:cNvPr id="2" name="标题 1"/>
          <p:cNvSpPr>
            <a:spLocks noGrp="1"/>
          </p:cNvSpPr>
          <p:nvPr>
            <p:ph type="title"/>
          </p:nvPr>
        </p:nvSpPr>
        <p:spPr/>
        <p:txBody>
          <a:bodyPr/>
          <a:lstStyle/>
          <a:p>
            <a:r>
              <a:rPr lang="en-US" altLang="zh-CN" dirty="0" smtClean="0"/>
              <a:t>5.3 </a:t>
            </a:r>
            <a:r>
              <a:rPr lang="zh-CN" altLang="en-US" dirty="0"/>
              <a:t>误差逆传播算法</a:t>
            </a:r>
          </a:p>
        </p:txBody>
      </p:sp>
      <p:graphicFrame>
        <p:nvGraphicFramePr>
          <p:cNvPr id="28" name="对象 27"/>
          <p:cNvGraphicFramePr>
            <a:graphicFrameLocks noChangeAspect="1"/>
          </p:cNvGraphicFramePr>
          <p:nvPr>
            <p:extLst>
              <p:ext uri="{D42A27DB-BD31-4B8C-83A1-F6EECF244321}">
                <p14:modId xmlns:p14="http://schemas.microsoft.com/office/powerpoint/2010/main" val="2219459391"/>
              </p:ext>
            </p:extLst>
          </p:nvPr>
        </p:nvGraphicFramePr>
        <p:xfrm>
          <a:off x="898483" y="1917185"/>
          <a:ext cx="3194050" cy="1374775"/>
        </p:xfrm>
        <a:graphic>
          <a:graphicData uri="http://schemas.openxmlformats.org/presentationml/2006/ole">
            <mc:AlternateContent xmlns:mc="http://schemas.openxmlformats.org/markup-compatibility/2006">
              <mc:Choice xmlns:v="urn:schemas-microsoft-com:vml" Requires="v">
                <p:oleObj spid="_x0000_s9457" name="Formula" r:id="rId3" imgW="1441800" imgH="622440" progId="Equation.Ribbit">
                  <p:embed/>
                </p:oleObj>
              </mc:Choice>
              <mc:Fallback>
                <p:oleObj name="Formula" r:id="rId3" imgW="1441800" imgH="622440" progId="Equation.Ribbit">
                  <p:embed/>
                  <p:pic>
                    <p:nvPicPr>
                      <p:cNvPr id="28" name="对象 27"/>
                      <p:cNvPicPr/>
                      <p:nvPr/>
                    </p:nvPicPr>
                    <p:blipFill>
                      <a:blip r:embed="rId4"/>
                      <a:stretch>
                        <a:fillRect/>
                      </a:stretch>
                    </p:blipFill>
                    <p:spPr>
                      <a:xfrm>
                        <a:off x="898483" y="1917185"/>
                        <a:ext cx="3194050" cy="137477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722247558"/>
              </p:ext>
            </p:extLst>
          </p:nvPr>
        </p:nvGraphicFramePr>
        <p:xfrm>
          <a:off x="768679" y="3513811"/>
          <a:ext cx="3869152" cy="1743869"/>
        </p:xfrm>
        <a:graphic>
          <a:graphicData uri="http://schemas.openxmlformats.org/presentationml/2006/ole">
            <mc:AlternateContent xmlns:mc="http://schemas.openxmlformats.org/markup-compatibility/2006">
              <mc:Choice xmlns:v="urn:schemas-microsoft-com:vml" Requires="v">
                <p:oleObj spid="_x0000_s9458" name="Formula" r:id="rId5" imgW="1962360" imgH="884160" progId="Equation.Ribbit">
                  <p:embed/>
                </p:oleObj>
              </mc:Choice>
              <mc:Fallback>
                <p:oleObj name="Formula" r:id="rId5" imgW="1962360" imgH="884160" progId="Equation.Ribbit">
                  <p:embed/>
                  <p:pic>
                    <p:nvPicPr>
                      <p:cNvPr id="31" name="对象 30"/>
                      <p:cNvPicPr/>
                      <p:nvPr/>
                    </p:nvPicPr>
                    <p:blipFill>
                      <a:blip r:embed="rId6"/>
                      <a:stretch>
                        <a:fillRect/>
                      </a:stretch>
                    </p:blipFill>
                    <p:spPr>
                      <a:xfrm>
                        <a:off x="768679" y="3513811"/>
                        <a:ext cx="3869152" cy="1743869"/>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668894679"/>
              </p:ext>
            </p:extLst>
          </p:nvPr>
        </p:nvGraphicFramePr>
        <p:xfrm>
          <a:off x="5184314" y="3379668"/>
          <a:ext cx="3663950" cy="1878012"/>
        </p:xfrm>
        <a:graphic>
          <a:graphicData uri="http://schemas.openxmlformats.org/presentationml/2006/ole">
            <mc:AlternateContent xmlns:mc="http://schemas.openxmlformats.org/markup-compatibility/2006">
              <mc:Choice xmlns:v="urn:schemas-microsoft-com:vml" Requires="v">
                <p:oleObj spid="_x0000_s9459" name="Formula" r:id="rId7" imgW="1978920" imgH="1014840" progId="Equation.Ribbit">
                  <p:embed/>
                </p:oleObj>
              </mc:Choice>
              <mc:Fallback>
                <p:oleObj name="Formula" r:id="rId7" imgW="1978920" imgH="1014840" progId="Equation.Ribbit">
                  <p:embed/>
                  <p:pic>
                    <p:nvPicPr>
                      <p:cNvPr id="0" name=""/>
                      <p:cNvPicPr/>
                      <p:nvPr/>
                    </p:nvPicPr>
                    <p:blipFill>
                      <a:blip r:embed="rId8"/>
                      <a:stretch>
                        <a:fillRect/>
                      </a:stretch>
                    </p:blipFill>
                    <p:spPr>
                      <a:xfrm>
                        <a:off x="5184314" y="3379668"/>
                        <a:ext cx="3663950" cy="187801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012310490"/>
              </p:ext>
            </p:extLst>
          </p:nvPr>
        </p:nvGraphicFramePr>
        <p:xfrm>
          <a:off x="1403858" y="5479532"/>
          <a:ext cx="1039338" cy="310126"/>
        </p:xfrm>
        <a:graphic>
          <a:graphicData uri="http://schemas.openxmlformats.org/presentationml/2006/ole">
            <mc:AlternateContent xmlns:mc="http://schemas.openxmlformats.org/markup-compatibility/2006">
              <mc:Choice xmlns:v="urn:schemas-microsoft-com:vml" Requires="v">
                <p:oleObj spid="_x0000_s9460" name="Formula" r:id="rId9" imgW="590760" imgH="176760" progId="Equation.Ribbit">
                  <p:embed/>
                </p:oleObj>
              </mc:Choice>
              <mc:Fallback>
                <p:oleObj name="Formula" r:id="rId9" imgW="590760" imgH="176760" progId="Equation.Ribbit">
                  <p:embed/>
                  <p:pic>
                    <p:nvPicPr>
                      <p:cNvPr id="13" name="对象 12"/>
                      <p:cNvPicPr/>
                      <p:nvPr/>
                    </p:nvPicPr>
                    <p:blipFill>
                      <a:blip r:embed="rId10"/>
                      <a:stretch>
                        <a:fillRect/>
                      </a:stretch>
                    </p:blipFill>
                    <p:spPr>
                      <a:xfrm>
                        <a:off x="1403858" y="5479532"/>
                        <a:ext cx="1039338" cy="310126"/>
                      </a:xfrm>
                      <a:prstGeom prst="rect">
                        <a:avLst/>
                      </a:prstGeom>
                    </p:spPr>
                  </p:pic>
                </p:oleObj>
              </mc:Fallback>
            </mc:AlternateContent>
          </a:graphicData>
        </a:graphic>
      </p:graphicFrame>
      <p:pic>
        <p:nvPicPr>
          <p:cNvPr id="9" name="图片 8"/>
          <p:cNvPicPr>
            <a:picLocks noChangeAspect="1"/>
          </p:cNvPicPr>
          <p:nvPr/>
        </p:nvPicPr>
        <p:blipFill>
          <a:blip r:embed="rId11"/>
          <a:stretch>
            <a:fillRect/>
          </a:stretch>
        </p:blipFill>
        <p:spPr>
          <a:xfrm>
            <a:off x="4858758" y="895277"/>
            <a:ext cx="3870081" cy="2043815"/>
          </a:xfrm>
          <a:prstGeom prst="rect">
            <a:avLst/>
          </a:prstGeom>
        </p:spPr>
      </p:pic>
    </p:spTree>
    <p:extLst>
      <p:ext uri="{BB962C8B-B14F-4D97-AF65-F5344CB8AC3E}">
        <p14:creationId xmlns:p14="http://schemas.microsoft.com/office/powerpoint/2010/main" val="34888417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误差逆传播算法</a:t>
            </a:r>
            <a:endParaRPr lang="zh-CN" altLang="en-US" dirty="0"/>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5185" y="1246795"/>
            <a:ext cx="7907280" cy="4930775"/>
          </a:xfrm>
        </p:spPr>
      </p:pic>
      <p:sp>
        <p:nvSpPr>
          <p:cNvPr id="3" name="矩形 2"/>
          <p:cNvSpPr/>
          <p:nvPr/>
        </p:nvSpPr>
        <p:spPr>
          <a:xfrm>
            <a:off x="260350" y="820738"/>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15039928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7292" y="1848648"/>
            <a:ext cx="5483065" cy="3551228"/>
          </a:xfrm>
        </p:spPr>
      </p:pic>
      <p:sp>
        <p:nvSpPr>
          <p:cNvPr id="5" name="矩形 4"/>
          <p:cNvSpPr/>
          <p:nvPr/>
        </p:nvSpPr>
        <p:spPr>
          <a:xfrm>
            <a:off x="386689" y="917389"/>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smtClean="0">
                <a:solidFill>
                  <a:schemeClr val="tx2"/>
                </a:solidFill>
                <a:ea typeface="微软雅黑" panose="020B0503020204020204" pitchFamily="34" charset="-122"/>
              </a:rPr>
              <a:t>算法实验</a:t>
            </a:r>
            <a:endParaRPr lang="en-US" altLang="zh-CN" sz="30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38890645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误差逆传播算法</a:t>
            </a:r>
            <a:endParaRPr lang="zh-CN" altLang="en-US" dirty="0"/>
          </a:p>
        </p:txBody>
      </p:sp>
      <p:sp>
        <p:nvSpPr>
          <p:cNvPr id="3" name="内容占位符 2"/>
          <p:cNvSpPr>
            <a:spLocks noGrp="1"/>
          </p:cNvSpPr>
          <p:nvPr>
            <p:ph idx="1"/>
          </p:nvPr>
        </p:nvSpPr>
        <p:spPr/>
        <p:txBody>
          <a:bodyPr/>
          <a:lstStyle/>
          <a:p>
            <a:pPr marL="342900" indent="-342900">
              <a:lnSpc>
                <a:spcPct val="100000"/>
              </a:lnSpc>
            </a:pPr>
            <a:r>
              <a:rPr lang="zh-CN" altLang="en-US" dirty="0">
                <a:solidFill>
                  <a:schemeClr val="tx2"/>
                </a:solidFill>
                <a:ea typeface="微软雅黑" panose="020B0503020204020204" pitchFamily="34" charset="-122"/>
              </a:rPr>
              <a:t>标准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每次针对单个训练</a:t>
            </a:r>
            <a:r>
              <a:rPr lang="zh-CN" altLang="en-US" sz="2000" dirty="0" smtClean="0"/>
              <a:t>样例更新</a:t>
            </a:r>
            <a:r>
              <a:rPr lang="zh-CN" altLang="en-US" sz="2000" dirty="0"/>
              <a:t>权值与</a:t>
            </a:r>
            <a:r>
              <a:rPr lang="zh-CN" altLang="en-US" sz="2000" dirty="0" smtClean="0"/>
              <a:t>阈值</a:t>
            </a:r>
            <a:r>
              <a:rPr lang="en-US" altLang="zh-CN" sz="2000" dirty="0" smtClean="0"/>
              <a:t>.  </a:t>
            </a:r>
          </a:p>
          <a:p>
            <a:pPr marL="342900" indent="-342900">
              <a:buFont typeface="Wingdings" panose="05000000000000000000" pitchFamily="2" charset="2"/>
              <a:buChar char="l"/>
            </a:pPr>
            <a:r>
              <a:rPr lang="zh-CN" altLang="en-US" sz="2000" dirty="0" smtClean="0"/>
              <a:t>参数</a:t>
            </a:r>
            <a:r>
              <a:rPr lang="zh-CN" altLang="en-US" sz="2000" dirty="0"/>
              <a:t>更新</a:t>
            </a:r>
            <a:r>
              <a:rPr lang="zh-CN" altLang="en-US" sz="2000" dirty="0" smtClean="0"/>
              <a:t>频繁</a:t>
            </a:r>
            <a:r>
              <a:rPr lang="en-US" altLang="zh-CN" sz="2000" dirty="0" smtClean="0"/>
              <a:t>, </a:t>
            </a:r>
            <a:r>
              <a:rPr lang="zh-CN" altLang="en-US" sz="2000" dirty="0" smtClean="0"/>
              <a:t>不</a:t>
            </a:r>
            <a:r>
              <a:rPr lang="zh-CN" altLang="en-US" sz="2000" dirty="0"/>
              <a:t>同样例可能</a:t>
            </a:r>
            <a:r>
              <a:rPr lang="zh-CN" altLang="en-US" sz="2000" dirty="0" smtClean="0"/>
              <a:t>抵消</a:t>
            </a:r>
            <a:r>
              <a:rPr lang="en-US" altLang="zh-CN" sz="2000" dirty="0" smtClean="0"/>
              <a:t>, </a:t>
            </a:r>
            <a:r>
              <a:rPr lang="zh-CN" altLang="en-US" sz="2000" dirty="0" smtClean="0"/>
              <a:t>需要</a:t>
            </a:r>
            <a:r>
              <a:rPr lang="zh-CN" altLang="en-US" sz="2000" dirty="0"/>
              <a:t>多次</a:t>
            </a:r>
            <a:r>
              <a:rPr lang="zh-CN" altLang="en-US" sz="2000" dirty="0" smtClean="0"/>
              <a:t>迭代</a:t>
            </a:r>
            <a:r>
              <a:rPr lang="en-US" altLang="zh-CN" sz="2000" dirty="0" smtClean="0"/>
              <a:t>. </a:t>
            </a:r>
            <a:endParaRPr lang="en-US" altLang="zh-CN" sz="2000" dirty="0"/>
          </a:p>
          <a:p>
            <a:pPr marL="0" indent="0">
              <a:buNone/>
            </a:pPr>
            <a:endParaRPr lang="en-US" altLang="zh-CN" dirty="0" smtClean="0"/>
          </a:p>
          <a:p>
            <a:pPr marL="342900" indent="-342900">
              <a:lnSpc>
                <a:spcPct val="100000"/>
              </a:lnSpc>
            </a:pPr>
            <a:r>
              <a:rPr lang="zh-CN" altLang="en-US" dirty="0">
                <a:solidFill>
                  <a:schemeClr val="tx2"/>
                </a:solidFill>
                <a:ea typeface="微软雅黑" panose="020B0503020204020204" pitchFamily="34" charset="-122"/>
              </a:rPr>
              <a:t>累计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smtClean="0"/>
              <a:t>其优化的目标是最小化整个训练集上的累计误差</a:t>
            </a:r>
            <a:endParaRPr lang="en-US" altLang="zh-CN" sz="2000" dirty="0" smtClean="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zh-CN" altLang="en-US" sz="2000" dirty="0" smtClean="0"/>
              <a:t>读取整个训练集一遍才对参数进行更新</a:t>
            </a:r>
            <a:r>
              <a:rPr lang="en-US" altLang="zh-CN" sz="2000" dirty="0" smtClean="0"/>
              <a:t>, </a:t>
            </a:r>
            <a:r>
              <a:rPr lang="zh-CN" altLang="en-US" sz="2000" dirty="0" smtClean="0"/>
              <a:t>参数更新频率较低</a:t>
            </a:r>
            <a:r>
              <a:rPr lang="en-US" altLang="zh-CN" sz="2000" dirty="0" smtClean="0"/>
              <a:t>. </a:t>
            </a:r>
          </a:p>
          <a:p>
            <a:pPr marL="342900" indent="-342900">
              <a:lnSpc>
                <a:spcPct val="100000"/>
              </a:lnSpc>
            </a:pPr>
            <a:r>
              <a:rPr lang="zh-CN" altLang="en-US" dirty="0">
                <a:solidFill>
                  <a:schemeClr val="tx2"/>
                </a:solidFill>
                <a:ea typeface="微软雅黑" panose="020B0503020204020204" pitchFamily="34" charset="-122"/>
              </a:rPr>
              <a:t>实际应用</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a:t>但在很多任务</a:t>
            </a:r>
            <a:r>
              <a:rPr lang="zh-CN" altLang="en-US" sz="2000" dirty="0" smtClean="0"/>
              <a:t>中</a:t>
            </a:r>
            <a:r>
              <a:rPr lang="en-US" altLang="zh-CN" sz="2000" dirty="0" smtClean="0"/>
              <a:t>, </a:t>
            </a:r>
            <a:r>
              <a:rPr lang="zh-CN" altLang="en-US" sz="2000" dirty="0" smtClean="0"/>
              <a:t>累计</a:t>
            </a:r>
            <a:r>
              <a:rPr lang="zh-CN" altLang="en-US" sz="2000" dirty="0"/>
              <a:t>误差下降到一定程度</a:t>
            </a:r>
            <a:r>
              <a:rPr lang="zh-CN" altLang="en-US" sz="2000" dirty="0" smtClean="0"/>
              <a:t>后</a:t>
            </a:r>
            <a:r>
              <a:rPr lang="en-US" altLang="zh-CN" sz="2000" dirty="0" smtClean="0"/>
              <a:t>, </a:t>
            </a:r>
            <a:r>
              <a:rPr lang="zh-CN" altLang="en-US" sz="2000" dirty="0" smtClean="0"/>
              <a:t>进一步</a:t>
            </a:r>
            <a:r>
              <a:rPr lang="zh-CN" altLang="en-US" sz="2000" dirty="0"/>
              <a:t>下降会非常</a:t>
            </a:r>
            <a:r>
              <a:rPr lang="zh-CN" altLang="en-US" sz="2000" dirty="0" smtClean="0"/>
              <a:t>缓慢</a:t>
            </a:r>
            <a:r>
              <a:rPr lang="en-US" altLang="zh-CN" sz="2000" dirty="0" smtClean="0"/>
              <a:t>, </a:t>
            </a:r>
            <a:r>
              <a:rPr lang="zh-CN" altLang="en-US" sz="2000" dirty="0" smtClean="0"/>
              <a:t>这时标准</a:t>
            </a:r>
            <a:r>
              <a:rPr lang="en-US" altLang="zh-CN" sz="2000" dirty="0"/>
              <a:t>BP</a:t>
            </a:r>
            <a:r>
              <a:rPr lang="zh-CN" altLang="en-US" sz="2000" dirty="0"/>
              <a:t>算法往往会获得较好的</a:t>
            </a:r>
            <a:r>
              <a:rPr lang="zh-CN" altLang="en-US" sz="2000" dirty="0" smtClean="0"/>
              <a:t>解</a:t>
            </a:r>
            <a:r>
              <a:rPr lang="en-US" altLang="zh-CN" sz="2000" dirty="0" smtClean="0"/>
              <a:t>, </a:t>
            </a:r>
            <a:r>
              <a:rPr lang="zh-CN" altLang="en-US" sz="2000" dirty="0" smtClean="0"/>
              <a:t>尤其当训练集非常大时效果更明显</a:t>
            </a:r>
            <a:r>
              <a:rPr lang="en-US" altLang="zh-CN" sz="2000" dirty="0" smtClean="0"/>
              <a:t>. </a:t>
            </a:r>
            <a:endParaRPr lang="en-US" altLang="zh-CN" sz="2000" dirty="0"/>
          </a:p>
          <a:p>
            <a:endParaRPr lang="en-US" altLang="zh-CN" dirty="0" smtClean="0"/>
          </a:p>
          <a:p>
            <a:endParaRPr lang="en-US" altLang="zh-CN" dirty="0"/>
          </a:p>
          <a:p>
            <a:pPr marL="0" indent="0">
              <a:buNone/>
            </a:pPr>
            <a:endParaRPr lang="en-US" altLang="zh-CN" dirty="0" smtClean="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84462499"/>
              </p:ext>
            </p:extLst>
          </p:nvPr>
        </p:nvGraphicFramePr>
        <p:xfrm>
          <a:off x="3004744" y="3623923"/>
          <a:ext cx="2215829" cy="444534"/>
        </p:xfrm>
        <a:graphic>
          <a:graphicData uri="http://schemas.openxmlformats.org/presentationml/2006/ole">
            <mc:AlternateContent xmlns:mc="http://schemas.openxmlformats.org/markup-compatibility/2006">
              <mc:Choice xmlns:v="urn:schemas-microsoft-com:vml" Requires="v">
                <p:oleObj spid="_x0000_s10298" name="Formula" r:id="rId3" imgW="1028880" imgH="205920" progId="Equation.Ribbit">
                  <p:embed/>
                </p:oleObj>
              </mc:Choice>
              <mc:Fallback>
                <p:oleObj name="Formula" r:id="rId3" imgW="1028880" imgH="205920" progId="Equation.Ribbit">
                  <p:embed/>
                  <p:pic>
                    <p:nvPicPr>
                      <p:cNvPr id="0" name=""/>
                      <p:cNvPicPr/>
                      <p:nvPr/>
                    </p:nvPicPr>
                    <p:blipFill>
                      <a:blip r:embed="rId4"/>
                      <a:stretch>
                        <a:fillRect/>
                      </a:stretch>
                    </p:blipFill>
                    <p:spPr>
                      <a:xfrm>
                        <a:off x="3004744" y="3623923"/>
                        <a:ext cx="2215829" cy="444534"/>
                      </a:xfrm>
                      <a:prstGeom prst="rect">
                        <a:avLst/>
                      </a:prstGeom>
                    </p:spPr>
                  </p:pic>
                </p:oleObj>
              </mc:Fallback>
            </mc:AlternateContent>
          </a:graphicData>
        </a:graphic>
      </p:graphicFrame>
    </p:spTree>
    <p:extLst>
      <p:ext uri="{BB962C8B-B14F-4D97-AF65-F5344CB8AC3E}">
        <p14:creationId xmlns:p14="http://schemas.microsoft.com/office/powerpoint/2010/main" val="22912312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a:t>
            </a:r>
            <a:r>
              <a:rPr lang="zh-CN" altLang="en-US" dirty="0" smtClean="0"/>
              <a:t>误差逆传播算法</a:t>
            </a:r>
            <a:endParaRPr lang="zh-CN" altLang="en-US" dirty="0"/>
          </a:p>
        </p:txBody>
      </p:sp>
      <p:sp>
        <p:nvSpPr>
          <p:cNvPr id="3" name="内容占位符 2"/>
          <p:cNvSpPr>
            <a:spLocks noGrp="1"/>
          </p:cNvSpPr>
          <p:nvPr>
            <p:ph idx="1"/>
          </p:nvPr>
        </p:nvSpPr>
        <p:spPr/>
        <p:txBody>
          <a:bodyPr>
            <a:normAutofit fontScale="92500" lnSpcReduction="20000"/>
          </a:bodyPr>
          <a:lstStyle/>
          <a:p>
            <a:pPr marL="342900" indent="-342900">
              <a:lnSpc>
                <a:spcPct val="100000"/>
              </a:lnSpc>
            </a:pPr>
            <a:r>
              <a:rPr lang="zh-CN" altLang="en-US" dirty="0">
                <a:solidFill>
                  <a:schemeClr val="tx2"/>
                </a:solidFill>
                <a:ea typeface="微软雅黑" panose="020B0503020204020204" pitchFamily="34" charset="-122"/>
              </a:rPr>
              <a:t>多层前馈网络表示能力</a:t>
            </a:r>
            <a:endParaRPr lang="en-US" altLang="zh-CN" dirty="0">
              <a:solidFill>
                <a:schemeClr val="tx2"/>
              </a:solidFill>
              <a:ea typeface="微软雅黑" panose="020B0503020204020204" pitchFamily="34" charset="-122"/>
            </a:endParaRPr>
          </a:p>
          <a:p>
            <a:pPr marL="0" indent="0">
              <a:lnSpc>
                <a:spcPct val="110000"/>
              </a:lnSpc>
              <a:buNone/>
            </a:pPr>
            <a:r>
              <a:rPr lang="zh-CN" altLang="en-US" sz="2000" dirty="0"/>
              <a:t>只需要一个包含足够多神经元的隐</a:t>
            </a:r>
            <a:r>
              <a:rPr lang="zh-CN" altLang="en-US" sz="2000" dirty="0" smtClean="0"/>
              <a:t>层</a:t>
            </a:r>
            <a:r>
              <a:rPr lang="en-US" altLang="zh-CN" sz="2000" dirty="0" smtClean="0"/>
              <a:t>, </a:t>
            </a:r>
            <a:r>
              <a:rPr lang="zh-CN" altLang="en-US" sz="2000" dirty="0" smtClean="0"/>
              <a:t>多</a:t>
            </a:r>
            <a:r>
              <a:rPr lang="zh-CN" altLang="en-US" sz="2000" dirty="0"/>
              <a:t>层前馈神经网络就能以任意精度逼近任意复杂度的</a:t>
            </a:r>
            <a:r>
              <a:rPr lang="zh-CN" altLang="en-US" sz="2000" dirty="0" smtClean="0"/>
              <a:t>连续函数</a:t>
            </a:r>
            <a:r>
              <a:rPr lang="en-US" altLang="zh-CN" sz="2000" dirty="0" smtClean="0"/>
              <a:t>                        </a:t>
            </a:r>
            <a:endParaRPr lang="en-US" altLang="zh-CN" sz="2000" dirty="0"/>
          </a:p>
          <a:p>
            <a:pPr marL="0" indent="0">
              <a:buNone/>
            </a:pPr>
            <a:r>
              <a:rPr lang="en-US" altLang="zh-CN" sz="1600" b="1" dirty="0" smtClean="0">
                <a:solidFill>
                  <a:srgbClr val="C00000"/>
                </a:solidFill>
              </a:rPr>
              <a:t>                                                                                   [</a:t>
            </a:r>
            <a:r>
              <a:rPr lang="en-US" altLang="zh-CN" sz="1600" b="1" dirty="0" err="1">
                <a:solidFill>
                  <a:srgbClr val="C00000"/>
                </a:solidFill>
              </a:rPr>
              <a:t>Hornik</a:t>
            </a:r>
            <a:r>
              <a:rPr lang="en-US" altLang="zh-CN" sz="1600" b="1" dirty="0">
                <a:solidFill>
                  <a:srgbClr val="C00000"/>
                </a:solidFill>
              </a:rPr>
              <a:t> et </a:t>
            </a:r>
            <a:r>
              <a:rPr lang="en-US" altLang="zh-CN" sz="1600" b="1" dirty="0" smtClean="0">
                <a:solidFill>
                  <a:srgbClr val="C00000"/>
                </a:solidFill>
              </a:rPr>
              <a:t>al. ,  </a:t>
            </a:r>
            <a:r>
              <a:rPr lang="en-US" altLang="zh-CN" sz="1600" b="1" dirty="0">
                <a:solidFill>
                  <a:srgbClr val="C00000"/>
                </a:solidFill>
              </a:rPr>
              <a:t>1989</a:t>
            </a:r>
            <a:r>
              <a:rPr lang="en-US" altLang="zh-CN" sz="1600" b="1" dirty="0" smtClean="0">
                <a:solidFill>
                  <a:srgbClr val="C00000"/>
                </a:solidFill>
              </a:rPr>
              <a:t>]</a:t>
            </a:r>
            <a:endParaRPr lang="en-US" altLang="zh-CN" dirty="0" smtClean="0"/>
          </a:p>
          <a:p>
            <a:pPr marL="342900" indent="-342900">
              <a:lnSpc>
                <a:spcPct val="110000"/>
              </a:lnSpc>
            </a:pPr>
            <a:r>
              <a:rPr lang="zh-CN" altLang="en-US" dirty="0">
                <a:solidFill>
                  <a:schemeClr val="tx2"/>
                </a:solidFill>
                <a:ea typeface="微软雅黑" panose="020B0503020204020204" pitchFamily="34" charset="-122"/>
              </a:rPr>
              <a:t>多层前馈网络局限</a:t>
            </a:r>
            <a:endParaRPr lang="en-US" altLang="zh-CN" dirty="0">
              <a:solidFill>
                <a:schemeClr val="tx2"/>
              </a:solidFill>
              <a:ea typeface="微软雅黑" panose="020B0503020204020204" pitchFamily="34" charset="-122"/>
            </a:endParaRPr>
          </a:p>
          <a:p>
            <a:pPr marL="342900" indent="-342900">
              <a:lnSpc>
                <a:spcPct val="110000"/>
              </a:lnSpc>
              <a:spcAft>
                <a:spcPts val="600"/>
              </a:spcAft>
              <a:buFont typeface="Wingdings" panose="05000000000000000000" pitchFamily="2" charset="2"/>
              <a:buChar char="l"/>
            </a:pPr>
            <a:r>
              <a:rPr lang="zh-CN" altLang="en-US" sz="2000" dirty="0" smtClean="0">
                <a:latin typeface="+mj-ea"/>
              </a:rPr>
              <a:t>神经网络</a:t>
            </a:r>
            <a:r>
              <a:rPr lang="zh-CN" altLang="en-US" sz="2000" dirty="0">
                <a:latin typeface="+mj-ea"/>
              </a:rPr>
              <a:t>由于强大的表示</a:t>
            </a:r>
            <a:r>
              <a:rPr lang="zh-CN" altLang="en-US" sz="2000" dirty="0" smtClean="0">
                <a:latin typeface="+mj-ea"/>
              </a:rPr>
              <a:t>能力</a:t>
            </a:r>
            <a:r>
              <a:rPr lang="en-US" altLang="zh-CN" sz="2000" dirty="0" smtClean="0">
                <a:latin typeface="+mj-ea"/>
              </a:rPr>
              <a:t>, </a:t>
            </a:r>
            <a:r>
              <a:rPr lang="zh-CN" altLang="en-US" sz="2000" dirty="0" smtClean="0">
                <a:latin typeface="+mj-ea"/>
              </a:rPr>
              <a:t>经常</a:t>
            </a:r>
            <a:r>
              <a:rPr lang="zh-CN" altLang="en-US" sz="2000" dirty="0">
                <a:latin typeface="+mj-ea"/>
              </a:rPr>
              <a:t>遭遇过</a:t>
            </a:r>
            <a:r>
              <a:rPr lang="zh-CN" altLang="en-US" sz="2000" dirty="0" smtClean="0">
                <a:latin typeface="+mj-ea"/>
              </a:rPr>
              <a:t>拟合</a:t>
            </a:r>
            <a:r>
              <a:rPr lang="en-US" altLang="zh-CN" sz="2000" dirty="0" smtClean="0">
                <a:latin typeface="+mj-ea"/>
              </a:rPr>
              <a:t>. </a:t>
            </a:r>
            <a:r>
              <a:rPr lang="zh-CN" altLang="en-US" sz="2000" dirty="0" smtClean="0">
                <a:latin typeface="+mj-ea"/>
              </a:rPr>
              <a:t>表现</a:t>
            </a:r>
            <a:r>
              <a:rPr lang="zh-CN" altLang="en-US" sz="2000" dirty="0">
                <a:latin typeface="+mj-ea"/>
              </a:rPr>
              <a:t>为：训练误差持续</a:t>
            </a:r>
            <a:r>
              <a:rPr lang="zh-CN" altLang="en-US" sz="2000" dirty="0" smtClean="0">
                <a:latin typeface="+mj-ea"/>
              </a:rPr>
              <a:t>降低</a:t>
            </a:r>
            <a:r>
              <a:rPr lang="en-US" altLang="zh-CN" sz="2000" dirty="0" smtClean="0">
                <a:latin typeface="+mj-ea"/>
              </a:rPr>
              <a:t>, </a:t>
            </a:r>
            <a:r>
              <a:rPr lang="zh-CN" altLang="en-US" sz="2000" dirty="0" smtClean="0">
                <a:latin typeface="+mj-ea"/>
              </a:rPr>
              <a:t>但</a:t>
            </a:r>
            <a:r>
              <a:rPr lang="zh-CN" altLang="en-US" sz="2000" dirty="0">
                <a:latin typeface="+mj-ea"/>
              </a:rPr>
              <a:t>测试误差却可能</a:t>
            </a:r>
            <a:r>
              <a:rPr lang="zh-CN" altLang="en-US" sz="2000" dirty="0" smtClean="0">
                <a:latin typeface="+mj-ea"/>
              </a:rPr>
              <a:t>上升</a:t>
            </a:r>
            <a:endParaRPr lang="en-US" altLang="zh-CN" sz="2000" dirty="0" smtClean="0">
              <a:latin typeface="+mj-ea"/>
            </a:endParaRPr>
          </a:p>
          <a:p>
            <a:pPr marL="342900" indent="-342900">
              <a:lnSpc>
                <a:spcPct val="110000"/>
              </a:lnSpc>
              <a:spcAft>
                <a:spcPts val="600"/>
              </a:spcAft>
              <a:buFont typeface="Wingdings" panose="05000000000000000000" pitchFamily="2" charset="2"/>
              <a:buChar char="l"/>
            </a:pPr>
            <a:r>
              <a:rPr lang="zh-CN" altLang="en-US" sz="2000" dirty="0" smtClean="0">
                <a:latin typeface="+mj-ea"/>
              </a:rPr>
              <a:t>如何设置隐层神经元的个数仍然是个未决问题</a:t>
            </a:r>
            <a:r>
              <a:rPr lang="en-US" altLang="zh-CN" sz="2000" dirty="0" smtClean="0">
                <a:latin typeface="+mj-ea"/>
              </a:rPr>
              <a:t>. </a:t>
            </a:r>
            <a:r>
              <a:rPr lang="zh-CN" altLang="en-US" sz="2000" dirty="0" smtClean="0">
                <a:latin typeface="+mj-ea"/>
              </a:rPr>
              <a:t>实际应用中通常使用“试错法”调整</a:t>
            </a:r>
            <a:endParaRPr lang="en-US" altLang="zh-CN" sz="2000" dirty="0">
              <a:latin typeface="+mj-ea"/>
            </a:endParaRPr>
          </a:p>
          <a:p>
            <a:pPr marL="342900" indent="-342900">
              <a:lnSpc>
                <a:spcPct val="120000"/>
              </a:lnSpc>
            </a:pPr>
            <a:r>
              <a:rPr lang="zh-CN" altLang="en-US" dirty="0">
                <a:solidFill>
                  <a:schemeClr val="tx2"/>
                </a:solidFill>
                <a:ea typeface="微软雅黑" panose="020B0503020204020204" pitchFamily="34" charset="-122"/>
              </a:rPr>
              <a:t>缓解过拟合的策略</a:t>
            </a:r>
            <a:endParaRPr lang="en-US" altLang="zh-CN" dirty="0">
              <a:solidFill>
                <a:schemeClr val="tx2"/>
              </a:solidFill>
              <a:ea typeface="微软雅黑" panose="020B0503020204020204" pitchFamily="34" charset="-122"/>
            </a:endParaRPr>
          </a:p>
          <a:p>
            <a:pPr marL="342900" indent="-342900">
              <a:spcBef>
                <a:spcPts val="600"/>
              </a:spcBef>
              <a:spcAft>
                <a:spcPts val="600"/>
              </a:spcAft>
              <a:buFont typeface="Wingdings" panose="05000000000000000000" pitchFamily="2" charset="2"/>
              <a:buChar char="l"/>
            </a:pPr>
            <a:r>
              <a:rPr lang="zh-CN" altLang="en-US" sz="2000" dirty="0">
                <a:solidFill>
                  <a:srgbClr val="C00000"/>
                </a:solidFill>
                <a:latin typeface="+mj-ea"/>
              </a:rPr>
              <a:t>早停</a:t>
            </a:r>
            <a:r>
              <a:rPr lang="zh-CN" altLang="en-US" sz="2000" dirty="0">
                <a:latin typeface="+mj-ea"/>
              </a:rPr>
              <a:t>：在训练过程</a:t>
            </a:r>
            <a:r>
              <a:rPr lang="zh-CN" altLang="en-US" sz="2000" dirty="0" smtClean="0">
                <a:latin typeface="+mj-ea"/>
              </a:rPr>
              <a:t>中</a:t>
            </a:r>
            <a:r>
              <a:rPr lang="en-US" altLang="zh-CN" sz="2000" dirty="0" smtClean="0">
                <a:latin typeface="+mj-ea"/>
              </a:rPr>
              <a:t>, </a:t>
            </a:r>
            <a:r>
              <a:rPr lang="zh-CN" altLang="en-US" sz="2000" dirty="0" smtClean="0">
                <a:latin typeface="+mj-ea"/>
              </a:rPr>
              <a:t>若</a:t>
            </a:r>
            <a:r>
              <a:rPr lang="zh-CN" altLang="en-US" sz="2000" dirty="0">
                <a:latin typeface="+mj-ea"/>
              </a:rPr>
              <a:t>训练误差</a:t>
            </a:r>
            <a:r>
              <a:rPr lang="zh-CN" altLang="en-US" sz="2000" dirty="0" smtClean="0">
                <a:latin typeface="+mj-ea"/>
              </a:rPr>
              <a:t>降低</a:t>
            </a:r>
            <a:r>
              <a:rPr lang="en-US" altLang="zh-CN" sz="2000" dirty="0" smtClean="0">
                <a:latin typeface="+mj-ea"/>
              </a:rPr>
              <a:t>, </a:t>
            </a:r>
            <a:r>
              <a:rPr lang="zh-CN" altLang="en-US" sz="2000" dirty="0" smtClean="0">
                <a:latin typeface="+mj-ea"/>
              </a:rPr>
              <a:t>但</a:t>
            </a:r>
            <a:r>
              <a:rPr lang="zh-CN" altLang="en-US" sz="2000" dirty="0">
                <a:latin typeface="+mj-ea"/>
              </a:rPr>
              <a:t>验证误差</a:t>
            </a:r>
            <a:r>
              <a:rPr lang="zh-CN" altLang="en-US" sz="2000" dirty="0" smtClean="0">
                <a:latin typeface="+mj-ea"/>
              </a:rPr>
              <a:t>升高</a:t>
            </a:r>
            <a:r>
              <a:rPr lang="en-US" altLang="zh-CN" sz="2000" dirty="0" smtClean="0">
                <a:latin typeface="+mj-ea"/>
              </a:rPr>
              <a:t>, </a:t>
            </a:r>
            <a:r>
              <a:rPr lang="zh-CN" altLang="en-US" sz="2000" dirty="0" smtClean="0">
                <a:latin typeface="+mj-ea"/>
              </a:rPr>
              <a:t>则</a:t>
            </a:r>
            <a:r>
              <a:rPr lang="zh-CN" altLang="en-US" sz="2000" dirty="0">
                <a:latin typeface="+mj-ea"/>
              </a:rPr>
              <a:t>停止</a:t>
            </a:r>
            <a:r>
              <a:rPr lang="zh-CN" altLang="en-US" sz="2000" dirty="0" smtClean="0">
                <a:latin typeface="+mj-ea"/>
              </a:rPr>
              <a:t>训练</a:t>
            </a:r>
            <a:r>
              <a:rPr lang="en-US" altLang="zh-CN" sz="2000" dirty="0" smtClean="0">
                <a:latin typeface="+mj-ea"/>
              </a:rPr>
              <a:t> </a:t>
            </a:r>
            <a:endParaRPr lang="en-US" altLang="zh-CN" sz="2000" dirty="0">
              <a:latin typeface="+mj-ea"/>
            </a:endParaRPr>
          </a:p>
          <a:p>
            <a:pPr marL="342900" indent="-342900">
              <a:lnSpc>
                <a:spcPct val="110000"/>
              </a:lnSpc>
              <a:spcBef>
                <a:spcPts val="600"/>
              </a:spcBef>
              <a:spcAft>
                <a:spcPts val="600"/>
              </a:spcAft>
              <a:buFont typeface="Wingdings" panose="05000000000000000000" pitchFamily="2" charset="2"/>
              <a:buChar char="l"/>
            </a:pPr>
            <a:r>
              <a:rPr lang="zh-CN" altLang="en-US" sz="2000" dirty="0">
                <a:solidFill>
                  <a:srgbClr val="C00000"/>
                </a:solidFill>
                <a:latin typeface="+mj-ea"/>
              </a:rPr>
              <a:t>正则化</a:t>
            </a:r>
            <a:r>
              <a:rPr lang="zh-CN" altLang="en-US" sz="2000" dirty="0">
                <a:latin typeface="+mj-ea"/>
              </a:rPr>
              <a:t>：在误差目标函数中增加一项描述网络复杂程度的</a:t>
            </a:r>
            <a:r>
              <a:rPr lang="zh-CN" altLang="en-US" sz="2000" dirty="0" smtClean="0">
                <a:latin typeface="+mj-ea"/>
              </a:rPr>
              <a:t>部分</a:t>
            </a:r>
            <a:r>
              <a:rPr lang="en-US" altLang="zh-CN" sz="2000" dirty="0" smtClean="0">
                <a:latin typeface="+mj-ea"/>
              </a:rPr>
              <a:t>, </a:t>
            </a:r>
            <a:r>
              <a:rPr lang="zh-CN" altLang="en-US" sz="2000" dirty="0" smtClean="0">
                <a:latin typeface="+mj-ea"/>
              </a:rPr>
              <a:t>例如连接权值与阈值的平方和</a:t>
            </a:r>
            <a:endParaRPr lang="en-US" altLang="zh-CN" sz="2000" dirty="0" smtClean="0"/>
          </a:p>
          <a:p>
            <a:endParaRPr lang="en-US" altLang="zh-CN" dirty="0" smtClean="0"/>
          </a:p>
          <a:p>
            <a:endParaRPr lang="en-US" altLang="zh-CN" dirty="0"/>
          </a:p>
          <a:p>
            <a:pPr marL="0" indent="0">
              <a:buNone/>
            </a:pPr>
            <a:endParaRPr lang="en-US" altLang="zh-CN" dirty="0" smtClean="0"/>
          </a:p>
          <a:p>
            <a:pPr marL="342900" indent="-342900">
              <a:buFont typeface="Wingdings" panose="05000000000000000000" pitchFamily="2" charset="2"/>
              <a:buChar char="l"/>
            </a:pPr>
            <a:endParaRPr lang="en-US" altLang="zh-CN" dirty="0" smtClean="0"/>
          </a:p>
          <a:p>
            <a:pPr marL="342900" indent="-34290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3625861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5.1 </a:t>
            </a:r>
            <a:r>
              <a:rPr lang="zh-CN" altLang="en-US" sz="2400" dirty="0">
                <a:solidFill>
                  <a:schemeClr val="bg2">
                    <a:lumMod val="95000"/>
                  </a:schemeClr>
                </a:solidFill>
              </a:rPr>
              <a:t>神经元模型</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5.2 </a:t>
            </a:r>
            <a:r>
              <a:rPr lang="zh-CN" altLang="en-US" sz="2400" dirty="0">
                <a:solidFill>
                  <a:schemeClr val="bg2">
                    <a:lumMod val="95000"/>
                  </a:schemeClr>
                </a:solidFill>
              </a:rPr>
              <a:t>感知机与多层网络</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5.3</a:t>
            </a:r>
            <a:r>
              <a:rPr lang="zh-CN" altLang="en-US" sz="2400" dirty="0" smtClean="0">
                <a:solidFill>
                  <a:schemeClr val="bg2">
                    <a:lumMod val="95000"/>
                  </a:schemeClr>
                </a:solidFill>
              </a:rPr>
              <a:t> </a:t>
            </a:r>
            <a:r>
              <a:rPr lang="zh-CN" altLang="en-US" sz="2400" dirty="0">
                <a:solidFill>
                  <a:schemeClr val="bg2">
                    <a:lumMod val="95000"/>
                  </a:schemeClr>
                </a:solidFill>
              </a:rPr>
              <a:t>误差逆传播算法</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smtClean="0"/>
              <a:t>5.4 </a:t>
            </a:r>
            <a:r>
              <a:rPr lang="zh-CN" altLang="en-US" sz="2400" dirty="0"/>
              <a:t>全局最小与局部最小</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5.5 </a:t>
            </a:r>
            <a:r>
              <a:rPr lang="zh-CN" altLang="en-US" sz="2400" dirty="0">
                <a:solidFill>
                  <a:schemeClr val="bg2">
                    <a:lumMod val="95000"/>
                  </a:schemeClr>
                </a:solidFill>
              </a:rPr>
              <a:t>其他常见神经网络</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95000"/>
                  </a:schemeClr>
                </a:solidFill>
              </a:rPr>
              <a:t>5.6 </a:t>
            </a:r>
            <a:r>
              <a:rPr lang="zh-CN" altLang="en-US" sz="2400" dirty="0">
                <a:solidFill>
                  <a:schemeClr val="bg2">
                    <a:lumMod val="95000"/>
                  </a:schemeClr>
                </a:solidFill>
              </a:rPr>
              <a:t>深度学习</a:t>
            </a:r>
            <a:endParaRPr lang="en-US" altLang="zh-CN" sz="2400" dirty="0">
              <a:solidFill>
                <a:schemeClr val="bg2">
                  <a:lumMod val="95000"/>
                </a:schemeClr>
              </a:solidFill>
            </a:endParaRPr>
          </a:p>
          <a:p>
            <a:pPr marL="0" indent="0">
              <a:buNone/>
            </a:pPr>
            <a:endParaRPr lang="zh-CN" altLang="en-US" dirty="0"/>
          </a:p>
        </p:txBody>
      </p:sp>
    </p:spTree>
    <p:extLst>
      <p:ext uri="{BB962C8B-B14F-4D97-AF65-F5344CB8AC3E}">
        <p14:creationId xmlns:p14="http://schemas.microsoft.com/office/powerpoint/2010/main" val="41934900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smtClean="0"/>
              <a:t>全局最小与局部极小</a:t>
            </a:r>
            <a:endParaRPr lang="zh-CN" altLang="en-US" dirty="0"/>
          </a:p>
        </p:txBody>
      </p:sp>
      <p:sp>
        <p:nvSpPr>
          <p:cNvPr id="3" name="内容占位符 2"/>
          <p:cNvSpPr>
            <a:spLocks noGrp="1"/>
          </p:cNvSpPr>
          <p:nvPr>
            <p:ph idx="1"/>
          </p:nvPr>
        </p:nvSpPr>
        <p:spPr/>
        <p:txBody>
          <a:bodyPr>
            <a:normAutofit/>
          </a:bodyPr>
          <a:lstStyle/>
          <a:p>
            <a:pPr>
              <a:lnSpc>
                <a:spcPct val="100000"/>
              </a:lnSpc>
            </a:pPr>
            <a:r>
              <a:rPr lang="zh-CN" altLang="en-US" dirty="0" smtClean="0"/>
              <a:t>对     和     </a:t>
            </a:r>
            <a:r>
              <a:rPr lang="en-US" altLang="zh-CN" dirty="0" smtClean="0"/>
              <a:t>, </a:t>
            </a:r>
            <a:r>
              <a:rPr lang="zh-CN" altLang="en-US" dirty="0" smtClean="0"/>
              <a:t>若存在          使得</a:t>
            </a:r>
            <a:endParaRPr lang="en-US" altLang="zh-CN" dirty="0" smtClean="0"/>
          </a:p>
          <a:p>
            <a:pPr>
              <a:lnSpc>
                <a:spcPct val="100000"/>
              </a:lnSpc>
            </a:pPr>
            <a:endParaRPr lang="en-US" altLang="zh-CN" dirty="0"/>
          </a:p>
          <a:p>
            <a:pPr marL="0" indent="0">
              <a:lnSpc>
                <a:spcPct val="100000"/>
              </a:lnSpc>
              <a:buNone/>
            </a:pPr>
            <a:r>
              <a:rPr lang="zh-CN" altLang="en-US" dirty="0" smtClean="0"/>
              <a:t>都有                              成立</a:t>
            </a:r>
            <a:r>
              <a:rPr lang="en-US" altLang="zh-CN" dirty="0" smtClean="0"/>
              <a:t>, </a:t>
            </a:r>
            <a:r>
              <a:rPr lang="zh-CN" altLang="en-US" dirty="0" smtClean="0"/>
              <a:t>则            为</a:t>
            </a:r>
            <a:r>
              <a:rPr lang="zh-CN" altLang="en-US" dirty="0" smtClean="0">
                <a:solidFill>
                  <a:srgbClr val="C00000"/>
                </a:solidFill>
              </a:rPr>
              <a:t>局部极小解</a:t>
            </a:r>
            <a:r>
              <a:rPr lang="zh-CN" altLang="en-US" dirty="0" smtClean="0"/>
              <a:t>；若度参数空间中任意的         </a:t>
            </a:r>
            <a:r>
              <a:rPr lang="en-US" altLang="zh-CN" dirty="0" smtClean="0"/>
              <a:t>, </a:t>
            </a:r>
            <a:r>
              <a:rPr lang="zh-CN" altLang="en-US" dirty="0" smtClean="0"/>
              <a:t>都有                              </a:t>
            </a:r>
            <a:r>
              <a:rPr lang="en-US" altLang="zh-CN" dirty="0" smtClean="0"/>
              <a:t>, </a:t>
            </a:r>
            <a:r>
              <a:rPr lang="zh-CN" altLang="en-US" dirty="0" smtClean="0"/>
              <a:t>则            为</a:t>
            </a:r>
            <a:r>
              <a:rPr lang="zh-CN" altLang="en-US" dirty="0" smtClean="0">
                <a:solidFill>
                  <a:srgbClr val="C00000"/>
                </a:solidFill>
              </a:rPr>
              <a:t>全局最小解</a:t>
            </a:r>
            <a:r>
              <a:rPr lang="en-US" altLang="zh-CN" dirty="0" smtClean="0"/>
              <a:t>. </a:t>
            </a:r>
            <a:r>
              <a:rPr lang="zh-CN" altLang="en-US" dirty="0" smtClean="0"/>
              <a:t>两者对应的</a:t>
            </a:r>
            <a:r>
              <a:rPr lang="en-US" altLang="zh-CN" dirty="0"/>
              <a:t> </a:t>
            </a:r>
            <a:r>
              <a:rPr lang="en-US" altLang="zh-CN" dirty="0" smtClean="0"/>
              <a:t>              </a:t>
            </a:r>
            <a:r>
              <a:rPr lang="zh-CN" altLang="en-US" dirty="0" smtClean="0"/>
              <a:t>分别称为误差函数的局部最小解和全局最小值</a:t>
            </a:r>
            <a:r>
              <a:rPr lang="en-US" altLang="zh-CN" dirty="0" smtClean="0"/>
              <a:t>. </a:t>
            </a:r>
          </a:p>
          <a:p>
            <a:pPr marL="342900" indent="-342900">
              <a:lnSpc>
                <a:spcPct val="100000"/>
              </a:lnSpc>
              <a:buFont typeface="Wingdings" panose="05000000000000000000" pitchFamily="2" charset="2"/>
              <a:buChar char="l"/>
            </a:pPr>
            <a:r>
              <a:rPr lang="zh-CN" altLang="en-US" sz="2000" dirty="0" smtClean="0"/>
              <a:t>显然参数空间梯度为零的点</a:t>
            </a:r>
            <a:r>
              <a:rPr lang="en-US" altLang="zh-CN" sz="2000" dirty="0" smtClean="0"/>
              <a:t>, </a:t>
            </a:r>
            <a:r>
              <a:rPr lang="zh-CN" altLang="en-US" sz="2000" dirty="0" smtClean="0"/>
              <a:t>只</a:t>
            </a:r>
            <a:endParaRPr lang="en-US" altLang="zh-CN" sz="2000" dirty="0" smtClean="0"/>
          </a:p>
          <a:p>
            <a:pPr marL="0" indent="0">
              <a:lnSpc>
                <a:spcPct val="100000"/>
              </a:lnSpc>
              <a:buNone/>
            </a:pPr>
            <a:r>
              <a:rPr lang="zh-CN" altLang="en-US" sz="2000" dirty="0" smtClean="0"/>
              <a:t>要气误差函数值小于邻点的误差函</a:t>
            </a:r>
            <a:endParaRPr lang="en-US" altLang="zh-CN" sz="2000" dirty="0" smtClean="0"/>
          </a:p>
          <a:p>
            <a:pPr marL="0" indent="0">
              <a:lnSpc>
                <a:spcPct val="100000"/>
              </a:lnSpc>
              <a:buNone/>
            </a:pPr>
            <a:r>
              <a:rPr lang="zh-CN" altLang="en-US" sz="2000" dirty="0" smtClean="0"/>
              <a:t>数值</a:t>
            </a:r>
            <a:r>
              <a:rPr lang="en-US" altLang="zh-CN" sz="2000" dirty="0" smtClean="0"/>
              <a:t>, </a:t>
            </a:r>
            <a:r>
              <a:rPr lang="zh-CN" altLang="en-US" sz="2000" dirty="0" smtClean="0"/>
              <a:t>就是局部极小点</a:t>
            </a:r>
            <a:endParaRPr lang="en-US" altLang="zh-CN" sz="2000" dirty="0" smtClean="0"/>
          </a:p>
          <a:p>
            <a:pPr marL="342900" indent="-342900">
              <a:lnSpc>
                <a:spcPct val="100000"/>
              </a:lnSpc>
              <a:buFont typeface="Wingdings" panose="05000000000000000000" pitchFamily="2" charset="2"/>
              <a:buChar char="l"/>
            </a:pPr>
            <a:r>
              <a:rPr lang="zh-CN" altLang="en-US" sz="2000" dirty="0" smtClean="0"/>
              <a:t>可能存在多个局部极小值</a:t>
            </a:r>
            <a:r>
              <a:rPr lang="en-US" altLang="zh-CN" sz="2000" dirty="0" smtClean="0"/>
              <a:t>, </a:t>
            </a:r>
            <a:r>
              <a:rPr lang="zh-CN" altLang="en-US" sz="2000" dirty="0" smtClean="0"/>
              <a:t>但却</a:t>
            </a:r>
            <a:endParaRPr lang="en-US" altLang="zh-CN" sz="2000" dirty="0" smtClean="0"/>
          </a:p>
          <a:p>
            <a:pPr marL="0" indent="0">
              <a:lnSpc>
                <a:spcPct val="100000"/>
              </a:lnSpc>
              <a:buNone/>
            </a:pPr>
            <a:r>
              <a:rPr lang="zh-CN" altLang="en-US" sz="2000" dirty="0" smtClean="0"/>
              <a:t>只会有一个全局极最小值</a:t>
            </a:r>
            <a:endParaRPr lang="en-US" altLang="zh-CN" sz="2000" dirty="0"/>
          </a:p>
          <a:p>
            <a:pPr marL="0" indent="0">
              <a:lnSpc>
                <a:spcPct val="100000"/>
              </a:lnSpc>
              <a:buNone/>
            </a:pPr>
            <a:endParaRPr lang="zh-CN" altLang="en-US"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2302889208"/>
              </p:ext>
            </p:extLst>
          </p:nvPr>
        </p:nvGraphicFramePr>
        <p:xfrm>
          <a:off x="1051466" y="1255311"/>
          <a:ext cx="395288" cy="328613"/>
        </p:xfrm>
        <a:graphic>
          <a:graphicData uri="http://schemas.openxmlformats.org/presentationml/2006/ole">
            <mc:AlternateContent xmlns:mc="http://schemas.openxmlformats.org/markup-compatibility/2006">
              <mc:Choice xmlns:v="urn:schemas-microsoft-com:vml" Requires="v">
                <p:oleObj spid="_x0000_s11804" name="Formula" r:id="rId3" imgW="186840" imgH="155160" progId="Equation.Ribbit">
                  <p:embed/>
                </p:oleObj>
              </mc:Choice>
              <mc:Fallback>
                <p:oleObj name="Formula" r:id="rId3" imgW="186840" imgH="155160" progId="Equation.Ribbit">
                  <p:embed/>
                  <p:pic>
                    <p:nvPicPr>
                      <p:cNvPr id="0" name=""/>
                      <p:cNvPicPr/>
                      <p:nvPr/>
                    </p:nvPicPr>
                    <p:blipFill>
                      <a:blip r:embed="rId4"/>
                      <a:stretch>
                        <a:fillRect/>
                      </a:stretch>
                    </p:blipFill>
                    <p:spPr>
                      <a:xfrm>
                        <a:off x="1051466" y="1255311"/>
                        <a:ext cx="395288" cy="3286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88973698"/>
              </p:ext>
            </p:extLst>
          </p:nvPr>
        </p:nvGraphicFramePr>
        <p:xfrm>
          <a:off x="1896453" y="1235049"/>
          <a:ext cx="276554" cy="344839"/>
        </p:xfrm>
        <a:graphic>
          <a:graphicData uri="http://schemas.openxmlformats.org/presentationml/2006/ole">
            <mc:AlternateContent xmlns:mc="http://schemas.openxmlformats.org/markup-compatibility/2006">
              <mc:Choice xmlns:v="urn:schemas-microsoft-com:vml" Requires="v">
                <p:oleObj spid="_x0000_s11805" name="Formula" r:id="rId5" imgW="128520" imgH="160200" progId="Equation.Ribbit">
                  <p:embed/>
                </p:oleObj>
              </mc:Choice>
              <mc:Fallback>
                <p:oleObj name="Formula" r:id="rId5" imgW="128520" imgH="160200" progId="Equation.Ribbit">
                  <p:embed/>
                  <p:pic>
                    <p:nvPicPr>
                      <p:cNvPr id="0" name=""/>
                      <p:cNvPicPr/>
                      <p:nvPr/>
                    </p:nvPicPr>
                    <p:blipFill>
                      <a:blip r:embed="rId6"/>
                      <a:stretch>
                        <a:fillRect/>
                      </a:stretch>
                    </p:blipFill>
                    <p:spPr>
                      <a:xfrm>
                        <a:off x="1896453" y="1235049"/>
                        <a:ext cx="276554" cy="34483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38998989"/>
              </p:ext>
            </p:extLst>
          </p:nvPr>
        </p:nvGraphicFramePr>
        <p:xfrm>
          <a:off x="3467694" y="1211593"/>
          <a:ext cx="800614" cy="364260"/>
        </p:xfrm>
        <a:graphic>
          <a:graphicData uri="http://schemas.openxmlformats.org/presentationml/2006/ole">
            <mc:AlternateContent xmlns:mc="http://schemas.openxmlformats.org/markup-compatibility/2006">
              <mc:Choice xmlns:v="urn:schemas-microsoft-com:vml" Requires="v">
                <p:oleObj spid="_x0000_s11806" name="Formula" r:id="rId7" imgW="335520" imgH="152640" progId="Equation.Ribbit">
                  <p:embed/>
                </p:oleObj>
              </mc:Choice>
              <mc:Fallback>
                <p:oleObj name="Formula" r:id="rId7" imgW="335520" imgH="152640" progId="Equation.Ribbit">
                  <p:embed/>
                  <p:pic>
                    <p:nvPicPr>
                      <p:cNvPr id="0" name=""/>
                      <p:cNvPicPr/>
                      <p:nvPr/>
                    </p:nvPicPr>
                    <p:blipFill>
                      <a:blip r:embed="rId8"/>
                      <a:stretch>
                        <a:fillRect/>
                      </a:stretch>
                    </p:blipFill>
                    <p:spPr>
                      <a:xfrm>
                        <a:off x="3467694" y="1211593"/>
                        <a:ext cx="800614" cy="36426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22697511"/>
              </p:ext>
            </p:extLst>
          </p:nvPr>
        </p:nvGraphicFramePr>
        <p:xfrm>
          <a:off x="1762688" y="1583924"/>
          <a:ext cx="5119688" cy="388938"/>
        </p:xfrm>
        <a:graphic>
          <a:graphicData uri="http://schemas.openxmlformats.org/presentationml/2006/ole">
            <mc:AlternateContent xmlns:mc="http://schemas.openxmlformats.org/markup-compatibility/2006">
              <mc:Choice xmlns:v="urn:schemas-microsoft-com:vml" Requires="v">
                <p:oleObj spid="_x0000_s11807" name="Formula" r:id="rId9" imgW="2343240" imgH="177840" progId="Equation.Ribbit">
                  <p:embed/>
                </p:oleObj>
              </mc:Choice>
              <mc:Fallback>
                <p:oleObj name="Formula" r:id="rId9" imgW="2343240" imgH="177840" progId="Equation.Ribbit">
                  <p:embed/>
                  <p:pic>
                    <p:nvPicPr>
                      <p:cNvPr id="0" name=""/>
                      <p:cNvPicPr/>
                      <p:nvPr/>
                    </p:nvPicPr>
                    <p:blipFill>
                      <a:blip r:embed="rId10"/>
                      <a:stretch>
                        <a:fillRect/>
                      </a:stretch>
                    </p:blipFill>
                    <p:spPr>
                      <a:xfrm>
                        <a:off x="1762688" y="1583924"/>
                        <a:ext cx="5119688" cy="3889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99204376"/>
              </p:ext>
            </p:extLst>
          </p:nvPr>
        </p:nvGraphicFramePr>
        <p:xfrm>
          <a:off x="957720" y="2117778"/>
          <a:ext cx="2897188" cy="385763"/>
        </p:xfrm>
        <a:graphic>
          <a:graphicData uri="http://schemas.openxmlformats.org/presentationml/2006/ole">
            <mc:AlternateContent xmlns:mc="http://schemas.openxmlformats.org/markup-compatibility/2006">
              <mc:Choice xmlns:v="urn:schemas-microsoft-com:vml" Requires="v">
                <p:oleObj spid="_x0000_s11808" name="Formula" r:id="rId11" imgW="1324800" imgH="176760" progId="Equation.Ribbit">
                  <p:embed/>
                </p:oleObj>
              </mc:Choice>
              <mc:Fallback>
                <p:oleObj name="Formula" r:id="rId11" imgW="1324800" imgH="176760" progId="Equation.Ribbit">
                  <p:embed/>
                  <p:pic>
                    <p:nvPicPr>
                      <p:cNvPr id="8" name="对象 7"/>
                      <p:cNvPicPr/>
                      <p:nvPr/>
                    </p:nvPicPr>
                    <p:blipFill>
                      <a:blip r:embed="rId12"/>
                      <a:stretch>
                        <a:fillRect/>
                      </a:stretch>
                    </p:blipFill>
                    <p:spPr>
                      <a:xfrm>
                        <a:off x="957720" y="2117778"/>
                        <a:ext cx="2897188" cy="3857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18049072"/>
              </p:ext>
            </p:extLst>
          </p:nvPr>
        </p:nvGraphicFramePr>
        <p:xfrm>
          <a:off x="4958353" y="2141761"/>
          <a:ext cx="1071562" cy="385762"/>
        </p:xfrm>
        <a:graphic>
          <a:graphicData uri="http://schemas.openxmlformats.org/presentationml/2006/ole">
            <mc:AlternateContent xmlns:mc="http://schemas.openxmlformats.org/markup-compatibility/2006">
              <mc:Choice xmlns:v="urn:schemas-microsoft-com:vml" Requires="v">
                <p:oleObj spid="_x0000_s11809" name="Formula" r:id="rId13" imgW="490320" imgH="176760" progId="Equation.Ribbit">
                  <p:embed/>
                </p:oleObj>
              </mc:Choice>
              <mc:Fallback>
                <p:oleObj name="Formula" r:id="rId13" imgW="490320" imgH="176760" progId="Equation.Ribbit">
                  <p:embed/>
                  <p:pic>
                    <p:nvPicPr>
                      <p:cNvPr id="9" name="对象 8"/>
                      <p:cNvPicPr/>
                      <p:nvPr/>
                    </p:nvPicPr>
                    <p:blipFill>
                      <a:blip r:embed="rId14"/>
                      <a:stretch>
                        <a:fillRect/>
                      </a:stretch>
                    </p:blipFill>
                    <p:spPr>
                      <a:xfrm>
                        <a:off x="4958353" y="2141761"/>
                        <a:ext cx="1071562" cy="38576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175852678"/>
              </p:ext>
            </p:extLst>
          </p:nvPr>
        </p:nvGraphicFramePr>
        <p:xfrm>
          <a:off x="2656481" y="2455576"/>
          <a:ext cx="811213" cy="385762"/>
        </p:xfrm>
        <a:graphic>
          <a:graphicData uri="http://schemas.openxmlformats.org/presentationml/2006/ole">
            <mc:AlternateContent xmlns:mc="http://schemas.openxmlformats.org/markup-compatibility/2006">
              <mc:Choice xmlns:v="urn:schemas-microsoft-com:vml" Requires="v">
                <p:oleObj spid="_x0000_s11810" name="Formula" r:id="rId15" imgW="371160" imgH="176760" progId="Equation.Ribbit">
                  <p:embed/>
                </p:oleObj>
              </mc:Choice>
              <mc:Fallback>
                <p:oleObj name="Formula" r:id="rId15" imgW="371160" imgH="176760" progId="Equation.Ribbit">
                  <p:embed/>
                  <p:pic>
                    <p:nvPicPr>
                      <p:cNvPr id="9" name="对象 8"/>
                      <p:cNvPicPr/>
                      <p:nvPr/>
                    </p:nvPicPr>
                    <p:blipFill>
                      <a:blip r:embed="rId16"/>
                      <a:stretch>
                        <a:fillRect/>
                      </a:stretch>
                    </p:blipFill>
                    <p:spPr>
                      <a:xfrm>
                        <a:off x="2656481" y="2455576"/>
                        <a:ext cx="811213" cy="385762"/>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018891319"/>
              </p:ext>
            </p:extLst>
          </p:nvPr>
        </p:nvGraphicFramePr>
        <p:xfrm>
          <a:off x="4325556" y="2469216"/>
          <a:ext cx="2897188" cy="385763"/>
        </p:xfrm>
        <a:graphic>
          <a:graphicData uri="http://schemas.openxmlformats.org/presentationml/2006/ole">
            <mc:AlternateContent xmlns:mc="http://schemas.openxmlformats.org/markup-compatibility/2006">
              <mc:Choice xmlns:v="urn:schemas-microsoft-com:vml" Requires="v">
                <p:oleObj spid="_x0000_s11811" name="Formula" r:id="rId17" imgW="1324800" imgH="176760" progId="Equation.Ribbit">
                  <p:embed/>
                </p:oleObj>
              </mc:Choice>
              <mc:Fallback>
                <p:oleObj name="Formula" r:id="rId17" imgW="1324800" imgH="176760" progId="Equation.Ribbit">
                  <p:embed/>
                  <p:pic>
                    <p:nvPicPr>
                      <p:cNvPr id="9" name="对象 8"/>
                      <p:cNvPicPr/>
                      <p:nvPr/>
                    </p:nvPicPr>
                    <p:blipFill>
                      <a:blip r:embed="rId12"/>
                      <a:stretch>
                        <a:fillRect/>
                      </a:stretch>
                    </p:blipFill>
                    <p:spPr>
                      <a:xfrm>
                        <a:off x="4325556" y="2469216"/>
                        <a:ext cx="2897188" cy="3857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087318357"/>
              </p:ext>
            </p:extLst>
          </p:nvPr>
        </p:nvGraphicFramePr>
        <p:xfrm>
          <a:off x="7801499" y="2455576"/>
          <a:ext cx="1071562" cy="385762"/>
        </p:xfrm>
        <a:graphic>
          <a:graphicData uri="http://schemas.openxmlformats.org/presentationml/2006/ole">
            <mc:AlternateContent xmlns:mc="http://schemas.openxmlformats.org/markup-compatibility/2006">
              <mc:Choice xmlns:v="urn:schemas-microsoft-com:vml" Requires="v">
                <p:oleObj spid="_x0000_s11812" name="Formula" r:id="rId18" imgW="490320" imgH="176760" progId="Equation.Ribbit">
                  <p:embed/>
                </p:oleObj>
              </mc:Choice>
              <mc:Fallback>
                <p:oleObj name="Formula" r:id="rId18" imgW="490320" imgH="176760" progId="Equation.Ribbit">
                  <p:embed/>
                  <p:pic>
                    <p:nvPicPr>
                      <p:cNvPr id="10" name="对象 9"/>
                      <p:cNvPicPr/>
                      <p:nvPr/>
                    </p:nvPicPr>
                    <p:blipFill>
                      <a:blip r:embed="rId14"/>
                      <a:stretch>
                        <a:fillRect/>
                      </a:stretch>
                    </p:blipFill>
                    <p:spPr>
                      <a:xfrm>
                        <a:off x="7801499" y="2455576"/>
                        <a:ext cx="1071562" cy="38576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145888574"/>
              </p:ext>
            </p:extLst>
          </p:nvPr>
        </p:nvGraphicFramePr>
        <p:xfrm>
          <a:off x="3769659" y="2830996"/>
          <a:ext cx="1349375" cy="385762"/>
        </p:xfrm>
        <a:graphic>
          <a:graphicData uri="http://schemas.openxmlformats.org/presentationml/2006/ole">
            <mc:AlternateContent xmlns:mc="http://schemas.openxmlformats.org/markup-compatibility/2006">
              <mc:Choice xmlns:v="urn:schemas-microsoft-com:vml" Requires="v">
                <p:oleObj spid="_x0000_s11813" name="Formula" r:id="rId19" imgW="617400" imgH="176760" progId="Equation.Ribbit">
                  <p:embed/>
                </p:oleObj>
              </mc:Choice>
              <mc:Fallback>
                <p:oleObj name="Formula" r:id="rId19" imgW="617400" imgH="176760" progId="Equation.Ribbit">
                  <p:embed/>
                  <p:pic>
                    <p:nvPicPr>
                      <p:cNvPr id="12" name="对象 11"/>
                      <p:cNvPicPr/>
                      <p:nvPr/>
                    </p:nvPicPr>
                    <p:blipFill>
                      <a:blip r:embed="rId20"/>
                      <a:stretch>
                        <a:fillRect/>
                      </a:stretch>
                    </p:blipFill>
                    <p:spPr>
                      <a:xfrm>
                        <a:off x="3769659" y="2830996"/>
                        <a:ext cx="1349375" cy="385762"/>
                      </a:xfrm>
                      <a:prstGeom prst="rect">
                        <a:avLst/>
                      </a:prstGeom>
                    </p:spPr>
                  </p:pic>
                </p:oleObj>
              </mc:Fallback>
            </mc:AlternateContent>
          </a:graphicData>
        </a:graphic>
      </p:graphicFrame>
      <p:pic>
        <p:nvPicPr>
          <p:cNvPr id="15" name="图片 14" descr="屏幕剪辑"/>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68308" y="3276481"/>
            <a:ext cx="4312273" cy="2976558"/>
          </a:xfrm>
          <a:prstGeom prst="rect">
            <a:avLst/>
          </a:prstGeom>
        </p:spPr>
      </p:pic>
    </p:spTree>
    <p:extLst>
      <p:ext uri="{BB962C8B-B14F-4D97-AF65-F5344CB8AC3E}">
        <p14:creationId xmlns:p14="http://schemas.microsoft.com/office/powerpoint/2010/main" val="10129106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神经网络发展史</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第二阶段</a:t>
            </a:r>
            <a:endParaRPr lang="zh-CN" altLang="en-US" dirty="0"/>
          </a:p>
        </p:txBody>
      </p:sp>
      <p:sp>
        <p:nvSpPr>
          <p:cNvPr id="4" name="内容占位符 3"/>
          <p:cNvSpPr>
            <a:spLocks noGrp="1"/>
          </p:cNvSpPr>
          <p:nvPr>
            <p:ph sz="quarter" idx="14"/>
          </p:nvPr>
        </p:nvSpPr>
        <p:spPr>
          <a:xfrm>
            <a:off x="260350" y="1813188"/>
            <a:ext cx="8629650" cy="4343400"/>
          </a:xfrm>
        </p:spPr>
        <p:txBody>
          <a:bodyPr/>
          <a:lstStyle/>
          <a:p>
            <a:pPr marL="342900" indent="-342900">
              <a:lnSpc>
                <a:spcPct val="100000"/>
              </a:lnSpc>
              <a:buFont typeface="Wingdings" panose="05000000000000000000" pitchFamily="2" charset="2"/>
              <a:buChar char="l"/>
            </a:pPr>
            <a:r>
              <a:rPr lang="en-US" altLang="zh-CN" dirty="0" smtClean="0"/>
              <a:t>1982</a:t>
            </a:r>
            <a:r>
              <a:rPr lang="zh-CN" altLang="en-US" dirty="0" smtClean="0"/>
              <a:t>年</a:t>
            </a:r>
            <a:r>
              <a:rPr lang="en-US" altLang="zh-CN" dirty="0" smtClean="0"/>
              <a:t>, </a:t>
            </a:r>
            <a:r>
              <a:rPr lang="zh-CN" altLang="en-US" dirty="0" smtClean="0"/>
              <a:t>物理学家</a:t>
            </a:r>
            <a:r>
              <a:rPr lang="en-US" altLang="zh-CN" dirty="0" smtClean="0"/>
              <a:t>Hopfield</a:t>
            </a:r>
            <a:r>
              <a:rPr lang="zh-CN" altLang="en-US" dirty="0" smtClean="0"/>
              <a:t>提出了一种具有联想记忆、优化计算能力的递归网络模型</a:t>
            </a:r>
            <a:r>
              <a:rPr lang="en-US" altLang="zh-CN" dirty="0" smtClean="0"/>
              <a:t>, </a:t>
            </a:r>
            <a:r>
              <a:rPr lang="zh-CN" altLang="en-US" dirty="0" smtClean="0"/>
              <a:t>即</a:t>
            </a:r>
            <a:r>
              <a:rPr lang="en-US" altLang="zh-CN" dirty="0" smtClean="0">
                <a:solidFill>
                  <a:srgbClr val="C00000"/>
                </a:solidFill>
              </a:rPr>
              <a:t>Hopfield </a:t>
            </a:r>
            <a:r>
              <a:rPr lang="zh-CN" altLang="en-US" dirty="0" smtClean="0">
                <a:solidFill>
                  <a:srgbClr val="C00000"/>
                </a:solidFill>
              </a:rPr>
              <a:t>网络</a:t>
            </a:r>
            <a:endParaRPr lang="en-US" altLang="zh-CN" dirty="0" smtClean="0">
              <a:solidFill>
                <a:srgbClr val="C00000"/>
              </a:solidFill>
            </a:endParaRPr>
          </a:p>
          <a:p>
            <a:pPr marL="342900" indent="-342900">
              <a:lnSpc>
                <a:spcPct val="100000"/>
              </a:lnSpc>
              <a:buFont typeface="Wingdings" panose="05000000000000000000" pitchFamily="2" charset="2"/>
              <a:buChar char="l"/>
            </a:pPr>
            <a:r>
              <a:rPr lang="en-US" altLang="zh-CN" dirty="0" smtClean="0"/>
              <a:t>1986</a:t>
            </a:r>
            <a:r>
              <a:rPr lang="zh-CN" altLang="en-US" dirty="0" smtClean="0"/>
              <a:t>年</a:t>
            </a:r>
            <a:r>
              <a:rPr lang="en-US" altLang="zh-CN" dirty="0" smtClean="0"/>
              <a:t>, </a:t>
            </a:r>
            <a:r>
              <a:rPr lang="en-US" altLang="zh-CN" dirty="0" err="1" smtClean="0"/>
              <a:t>Rumelhart</a:t>
            </a:r>
            <a:r>
              <a:rPr lang="en-US" altLang="zh-CN" dirty="0" smtClean="0"/>
              <a:t> </a:t>
            </a:r>
            <a:r>
              <a:rPr lang="zh-CN" altLang="en-US" dirty="0" smtClean="0"/>
              <a:t>等编辑的著作</a:t>
            </a:r>
            <a:r>
              <a:rPr lang="en-US" altLang="zh-CN" dirty="0" smtClean="0"/>
              <a:t>《Parallel Distributed </a:t>
            </a:r>
            <a:r>
              <a:rPr lang="en-US" altLang="zh-CN" dirty="0" err="1" smtClean="0"/>
              <a:t>Proceesing:Explorations</a:t>
            </a:r>
            <a:r>
              <a:rPr lang="en-US" altLang="zh-CN" dirty="0" smtClean="0"/>
              <a:t> in the Microstructures of Cognition》</a:t>
            </a:r>
            <a:r>
              <a:rPr lang="zh-CN" altLang="en-US" dirty="0" smtClean="0"/>
              <a:t>报告了</a:t>
            </a:r>
            <a:r>
              <a:rPr lang="zh-CN" altLang="en-US" dirty="0" smtClean="0">
                <a:solidFill>
                  <a:srgbClr val="C00000"/>
                </a:solidFill>
              </a:rPr>
              <a:t>反向传播算法</a:t>
            </a:r>
            <a:endParaRPr lang="en-US" altLang="zh-CN" dirty="0" smtClean="0">
              <a:solidFill>
                <a:srgbClr val="C00000"/>
              </a:solidFill>
            </a:endParaRPr>
          </a:p>
          <a:p>
            <a:pPr marL="342900" indent="-342900">
              <a:lnSpc>
                <a:spcPct val="100000"/>
              </a:lnSpc>
              <a:buFont typeface="Wingdings" panose="05000000000000000000" pitchFamily="2" charset="2"/>
              <a:buChar char="l"/>
            </a:pPr>
            <a:r>
              <a:rPr lang="en-US" altLang="zh-CN" dirty="0" smtClean="0"/>
              <a:t>1987</a:t>
            </a:r>
            <a:r>
              <a:rPr lang="zh-CN" altLang="en-US" dirty="0" smtClean="0"/>
              <a:t>年</a:t>
            </a:r>
            <a:r>
              <a:rPr lang="en-US" altLang="zh-CN" dirty="0" smtClean="0"/>
              <a:t>, IEEE </a:t>
            </a:r>
            <a:r>
              <a:rPr lang="zh-CN" altLang="en-US" dirty="0" smtClean="0"/>
              <a:t>在美国加州圣地亚哥召开第一届神经网络国际会议（</a:t>
            </a:r>
            <a:r>
              <a:rPr lang="en-US" altLang="zh-CN" dirty="0" smtClean="0"/>
              <a:t>ICNN</a:t>
            </a:r>
            <a:r>
              <a:rPr lang="zh-CN" altLang="en-US" dirty="0" smtClean="0"/>
              <a:t>）</a:t>
            </a:r>
            <a:endParaRPr lang="en-US" altLang="zh-CN" dirty="0"/>
          </a:p>
          <a:p>
            <a:pPr marL="342900" indent="-342900">
              <a:lnSpc>
                <a:spcPct val="100000"/>
              </a:lnSpc>
              <a:buFont typeface="Wingdings" panose="05000000000000000000" pitchFamily="2" charset="2"/>
              <a:buChar char="l"/>
            </a:pPr>
            <a:r>
              <a:rPr lang="en-US" altLang="zh-CN" dirty="0" smtClean="0"/>
              <a:t>90</a:t>
            </a:r>
            <a:r>
              <a:rPr lang="zh-CN" altLang="en-US" dirty="0"/>
              <a:t>年代</a:t>
            </a:r>
            <a:r>
              <a:rPr lang="zh-CN" altLang="en-US" dirty="0" smtClean="0"/>
              <a:t>初</a:t>
            </a:r>
            <a:r>
              <a:rPr lang="en-US" altLang="zh-CN" dirty="0" smtClean="0"/>
              <a:t>, </a:t>
            </a:r>
            <a:r>
              <a:rPr lang="zh-CN" altLang="en-US" dirty="0" smtClean="0"/>
              <a:t>伴随</a:t>
            </a:r>
            <a:r>
              <a:rPr lang="zh-CN" altLang="en-US" dirty="0"/>
              <a:t>统计学习理论和</a:t>
            </a:r>
            <a:r>
              <a:rPr lang="en-US" altLang="zh-CN" dirty="0"/>
              <a:t>SVM</a:t>
            </a:r>
            <a:r>
              <a:rPr lang="zh-CN" altLang="en-US" dirty="0"/>
              <a:t>的</a:t>
            </a:r>
            <a:r>
              <a:rPr lang="zh-CN" altLang="en-US" dirty="0" smtClean="0"/>
              <a:t>兴起</a:t>
            </a:r>
            <a:r>
              <a:rPr lang="en-US" altLang="zh-CN" dirty="0" smtClean="0"/>
              <a:t>, </a:t>
            </a:r>
            <a:r>
              <a:rPr lang="zh-CN" altLang="en-US" dirty="0" smtClean="0"/>
              <a:t>神经网络</a:t>
            </a:r>
            <a:r>
              <a:rPr lang="zh-CN" altLang="en-US" dirty="0"/>
              <a:t>由于理论不够</a:t>
            </a:r>
            <a:r>
              <a:rPr lang="zh-CN" altLang="en-US" dirty="0" smtClean="0"/>
              <a:t>清楚</a:t>
            </a:r>
            <a:r>
              <a:rPr lang="en-US" altLang="zh-CN" dirty="0" smtClean="0"/>
              <a:t>, </a:t>
            </a:r>
            <a:r>
              <a:rPr lang="zh-CN" altLang="en-US" dirty="0" smtClean="0"/>
              <a:t>试</a:t>
            </a:r>
            <a:r>
              <a:rPr lang="zh-CN" altLang="en-US" dirty="0"/>
              <a:t>错性</a:t>
            </a:r>
            <a:r>
              <a:rPr lang="zh-CN" altLang="en-US" dirty="0" smtClean="0"/>
              <a:t>强</a:t>
            </a:r>
            <a:r>
              <a:rPr lang="en-US" altLang="zh-CN" dirty="0" smtClean="0"/>
              <a:t>, </a:t>
            </a:r>
            <a:r>
              <a:rPr lang="zh-CN" altLang="en-US" dirty="0" smtClean="0"/>
              <a:t>难以训练</a:t>
            </a:r>
            <a:r>
              <a:rPr lang="en-US" altLang="zh-CN" dirty="0" smtClean="0"/>
              <a:t>, </a:t>
            </a:r>
            <a:r>
              <a:rPr lang="zh-CN" altLang="en-US" dirty="0" smtClean="0"/>
              <a:t>再次</a:t>
            </a:r>
            <a:r>
              <a:rPr lang="zh-CN" altLang="en-US" dirty="0"/>
              <a:t>进入</a:t>
            </a:r>
            <a:r>
              <a:rPr lang="zh-CN" altLang="en-US" dirty="0" smtClean="0"/>
              <a:t>低谷</a:t>
            </a:r>
            <a:endParaRPr lang="zh-CN" altLang="en-US" dirty="0"/>
          </a:p>
        </p:txBody>
      </p:sp>
    </p:spTree>
    <p:extLst>
      <p:ext uri="{BB962C8B-B14F-4D97-AF65-F5344CB8AC3E}">
        <p14:creationId xmlns:p14="http://schemas.microsoft.com/office/powerpoint/2010/main" val="2278502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a:t>
            </a:r>
            <a:r>
              <a:rPr lang="zh-CN" altLang="en-US" dirty="0"/>
              <a:t>全局最小与局部极小</a:t>
            </a:r>
          </a:p>
        </p:txBody>
      </p:sp>
      <p:sp>
        <p:nvSpPr>
          <p:cNvPr id="3" name="内容占位符 2"/>
          <p:cNvSpPr>
            <a:spLocks noGrp="1"/>
          </p:cNvSpPr>
          <p:nvPr>
            <p:ph idx="1"/>
          </p:nvPr>
        </p:nvSpPr>
        <p:spPr>
          <a:xfrm>
            <a:off x="260350" y="1129599"/>
            <a:ext cx="8616950" cy="4930775"/>
          </a:xfrm>
        </p:spPr>
        <p:txBody>
          <a:bodyPr>
            <a:normAutofit/>
          </a:bodyPr>
          <a:lstStyle/>
          <a:p>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跳出</a:t>
            </a: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局部</a:t>
            </a:r>
            <a:r>
              <a:rPr lang="zh-CN" altLang="en-US" dirty="0">
                <a:solidFill>
                  <a:schemeClr val="tx2"/>
                </a:solidFill>
                <a:latin typeface="微软雅黑" panose="020B0503020204020204" pitchFamily="34" charset="-122"/>
                <a:ea typeface="微软雅黑" panose="020B0503020204020204" pitchFamily="34" charset="-122"/>
              </a:rPr>
              <a:t>最小的</a:t>
            </a:r>
            <a:r>
              <a:rPr lang="zh-CN" altLang="en-US" dirty="0" smtClean="0">
                <a:solidFill>
                  <a:schemeClr val="tx2"/>
                </a:solidFill>
                <a:latin typeface="微软雅黑" panose="020B0503020204020204" pitchFamily="34" charset="-122"/>
                <a:ea typeface="微软雅黑" panose="020B0503020204020204" pitchFamily="34" charset="-122"/>
              </a:rPr>
              <a:t>策略</a:t>
            </a:r>
            <a:endParaRPr lang="en-US" altLang="zh-CN" dirty="0" smtClean="0">
              <a:solidFill>
                <a:schemeClr val="tx2"/>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000" dirty="0" smtClean="0">
                <a:latin typeface="幼圆" panose="02010509060101010101" pitchFamily="49" charset="-122"/>
              </a:rPr>
              <a:t>基于梯度的搜索是使用最为广泛的参数寻优方法</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如果误差函数仅有一个局部极小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那么此时找到的局部极小就是全局最小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然而</a:t>
            </a:r>
            <a:r>
              <a:rPr lang="en-US" altLang="zh-CN" sz="2000" dirty="0">
                <a:latin typeface="幼圆" panose="02010509060101010101" pitchFamily="49" charset="-122"/>
              </a:rPr>
              <a:t>,</a:t>
            </a:r>
            <a:r>
              <a:rPr lang="zh-CN" altLang="en-US" sz="2000" dirty="0" smtClean="0">
                <a:latin typeface="幼圆" panose="02010509060101010101" pitchFamily="49" charset="-122"/>
              </a:rPr>
              <a:t>如果误差函数具有多个局部极小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则不能保证找到的解是全局最小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在现实任务中</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通常采用以下策略“跳出”局部极小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从而进一步达到全局最小</a:t>
            </a:r>
            <a:r>
              <a:rPr lang="en-US" altLang="zh-CN" sz="2000" dirty="0" smtClean="0">
                <a:latin typeface="幼圆" panose="02010509060101010101" pitchFamily="49" charset="-122"/>
              </a:rPr>
              <a:t>. </a:t>
            </a:r>
            <a:endParaRPr lang="en-US" altLang="zh-CN" dirty="0" smtClean="0">
              <a:solidFill>
                <a:schemeClr val="tx2"/>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000" dirty="0"/>
              <a:t>多组</a:t>
            </a:r>
            <a:r>
              <a:rPr lang="zh-CN" altLang="en-US" sz="2000" dirty="0">
                <a:solidFill>
                  <a:srgbClr val="C00000"/>
                </a:solidFill>
              </a:rPr>
              <a:t>不同的初始参数</a:t>
            </a:r>
            <a:r>
              <a:rPr lang="zh-CN" altLang="en-US" sz="2000" dirty="0"/>
              <a:t>优化</a:t>
            </a:r>
            <a:r>
              <a:rPr lang="zh-CN" altLang="en-US" sz="2000" dirty="0" smtClean="0"/>
              <a:t>神经网络</a:t>
            </a:r>
            <a:r>
              <a:rPr lang="en-US" altLang="zh-CN" sz="2000" dirty="0" smtClean="0"/>
              <a:t>,  </a:t>
            </a:r>
            <a:r>
              <a:rPr lang="zh-CN" altLang="en-US" sz="2000" dirty="0"/>
              <a:t>选取误差最小的解作为最终</a:t>
            </a:r>
            <a:r>
              <a:rPr lang="zh-CN" altLang="en-US" sz="2000" dirty="0" smtClean="0"/>
              <a:t>参数</a:t>
            </a:r>
            <a:r>
              <a:rPr lang="en-US" altLang="zh-CN" sz="2000" dirty="0" smtClean="0"/>
              <a:t>. </a:t>
            </a:r>
            <a:endParaRPr lang="zh-CN" altLang="en-US" sz="2000" dirty="0"/>
          </a:p>
          <a:p>
            <a:pPr>
              <a:lnSpc>
                <a:spcPct val="100000"/>
              </a:lnSpc>
              <a:buFont typeface="Wingdings" panose="05000000000000000000" pitchFamily="2" charset="2"/>
              <a:buChar char="l"/>
            </a:pPr>
            <a:r>
              <a:rPr lang="zh-CN" altLang="en-US" sz="2000" dirty="0">
                <a:solidFill>
                  <a:srgbClr val="C30D23"/>
                </a:solidFill>
              </a:rPr>
              <a:t>模拟退火技术 </a:t>
            </a:r>
            <a:r>
              <a:rPr lang="en-US" altLang="zh-CN" sz="1600" dirty="0">
                <a:solidFill>
                  <a:schemeClr val="accent4"/>
                </a:solidFill>
                <a:latin typeface="+mn-lt"/>
              </a:rPr>
              <a:t>[</a:t>
            </a:r>
            <a:r>
              <a:rPr lang="en-US" altLang="zh-CN" sz="1600" dirty="0" err="1">
                <a:solidFill>
                  <a:schemeClr val="accent4"/>
                </a:solidFill>
                <a:latin typeface="+mn-lt"/>
              </a:rPr>
              <a:t>Aarts</a:t>
            </a:r>
            <a:r>
              <a:rPr lang="en-US" altLang="zh-CN" sz="1600" dirty="0">
                <a:solidFill>
                  <a:schemeClr val="accent4"/>
                </a:solidFill>
                <a:latin typeface="+mn-lt"/>
              </a:rPr>
              <a:t> and </a:t>
            </a:r>
            <a:r>
              <a:rPr lang="en-US" altLang="zh-CN" sz="1600" dirty="0" err="1">
                <a:solidFill>
                  <a:schemeClr val="accent4"/>
                </a:solidFill>
                <a:latin typeface="+mn-lt"/>
              </a:rPr>
              <a:t>Korst</a:t>
            </a:r>
            <a:r>
              <a:rPr lang="en-US" altLang="zh-CN" sz="1600" dirty="0">
                <a:solidFill>
                  <a:schemeClr val="accent4"/>
                </a:solidFill>
                <a:latin typeface="+mn-lt"/>
              </a:rPr>
              <a:t>,  1989].  </a:t>
            </a:r>
            <a:r>
              <a:rPr lang="zh-CN" altLang="en-US" sz="2000" dirty="0"/>
              <a:t>每一步都以一定的概率接受比当前解更差的</a:t>
            </a:r>
            <a:r>
              <a:rPr lang="zh-CN" altLang="en-US" sz="2000" dirty="0" smtClean="0"/>
              <a:t>结果</a:t>
            </a:r>
            <a:r>
              <a:rPr lang="en-US" altLang="zh-CN" sz="2000" dirty="0" smtClean="0"/>
              <a:t>, </a:t>
            </a:r>
            <a:r>
              <a:rPr lang="zh-CN" altLang="en-US" sz="2000" dirty="0" smtClean="0"/>
              <a:t>从而</a:t>
            </a:r>
            <a:r>
              <a:rPr lang="zh-CN" altLang="en-US" sz="2000" dirty="0"/>
              <a:t>有助于跳出局部极</a:t>
            </a:r>
            <a:r>
              <a:rPr lang="zh-CN" altLang="en-US" sz="2000" dirty="0" smtClean="0"/>
              <a:t>小</a:t>
            </a:r>
            <a:r>
              <a:rPr lang="en-US" altLang="zh-CN" sz="2000" dirty="0" smtClean="0"/>
              <a:t>. </a:t>
            </a:r>
            <a:endParaRPr lang="en-US" altLang="zh-CN" sz="2000" dirty="0"/>
          </a:p>
          <a:p>
            <a:pPr>
              <a:lnSpc>
                <a:spcPct val="100000"/>
              </a:lnSpc>
              <a:buFont typeface="Wingdings" panose="05000000000000000000" pitchFamily="2" charset="2"/>
              <a:buChar char="l"/>
            </a:pPr>
            <a:r>
              <a:rPr lang="zh-CN" altLang="en-US" sz="2000" dirty="0">
                <a:solidFill>
                  <a:srgbClr val="C30D23"/>
                </a:solidFill>
              </a:rPr>
              <a:t>随机梯度</a:t>
            </a:r>
            <a:r>
              <a:rPr lang="zh-CN" altLang="en-US" sz="2000" dirty="0" smtClean="0">
                <a:solidFill>
                  <a:srgbClr val="C30D23"/>
                </a:solidFill>
              </a:rPr>
              <a:t>下降</a:t>
            </a:r>
            <a:r>
              <a:rPr lang="en-US" altLang="zh-CN" sz="2000" dirty="0" smtClean="0"/>
              <a:t>.  </a:t>
            </a:r>
            <a:r>
              <a:rPr lang="zh-CN" altLang="en-US" sz="2000" dirty="0"/>
              <a:t>与标准梯度下降法精确计算梯度</a:t>
            </a:r>
            <a:r>
              <a:rPr lang="zh-CN" altLang="en-US" sz="2000" dirty="0" smtClean="0"/>
              <a:t>不同</a:t>
            </a:r>
            <a:r>
              <a:rPr lang="en-US" altLang="zh-CN" sz="2000" dirty="0" smtClean="0"/>
              <a:t>, </a:t>
            </a:r>
            <a:r>
              <a:rPr lang="zh-CN" altLang="en-US" sz="2000" dirty="0" smtClean="0"/>
              <a:t>随机</a:t>
            </a:r>
            <a:r>
              <a:rPr lang="zh-CN" altLang="en-US" sz="2000" dirty="0"/>
              <a:t>梯度下降法在计算梯度时加入了</a:t>
            </a:r>
            <a:r>
              <a:rPr lang="zh-CN" altLang="en-US" sz="2000" dirty="0" smtClean="0"/>
              <a:t>随机因素</a:t>
            </a:r>
            <a:r>
              <a:rPr lang="en-US" altLang="zh-CN" sz="2000" dirty="0" smtClean="0"/>
              <a:t>. </a:t>
            </a:r>
            <a:endParaRPr lang="en-US" altLang="zh-CN" sz="2000" dirty="0"/>
          </a:p>
          <a:p>
            <a:pPr>
              <a:lnSpc>
                <a:spcPct val="100000"/>
              </a:lnSpc>
              <a:buFont typeface="Wingdings" panose="05000000000000000000" pitchFamily="2" charset="2"/>
              <a:buChar char="l"/>
            </a:pPr>
            <a:r>
              <a:rPr lang="zh-CN" altLang="en-US" sz="2000" dirty="0">
                <a:solidFill>
                  <a:srgbClr val="C30D23"/>
                </a:solidFill>
              </a:rPr>
              <a:t>遗传</a:t>
            </a:r>
            <a:r>
              <a:rPr lang="zh-CN" altLang="en-US" sz="2000" dirty="0" smtClean="0">
                <a:solidFill>
                  <a:srgbClr val="C30D23"/>
                </a:solidFill>
              </a:rPr>
              <a:t>算法 </a:t>
            </a:r>
            <a:r>
              <a:rPr lang="en-US" altLang="zh-CN" sz="1600" dirty="0">
                <a:solidFill>
                  <a:schemeClr val="accent4"/>
                </a:solidFill>
                <a:latin typeface="+mn-lt"/>
              </a:rPr>
              <a:t>[Goldberg,  1989]. </a:t>
            </a:r>
            <a:r>
              <a:rPr lang="zh-CN" altLang="en-US" sz="2000" dirty="0" smtClean="0"/>
              <a:t>遗传</a:t>
            </a:r>
            <a:r>
              <a:rPr lang="zh-CN" altLang="en-US" sz="2000" dirty="0"/>
              <a:t>算法也常用来训练神经网络以更好地逼近全局极</a:t>
            </a:r>
            <a:r>
              <a:rPr lang="zh-CN" altLang="en-US" sz="2000" dirty="0" smtClean="0"/>
              <a:t>小</a:t>
            </a:r>
            <a:r>
              <a:rPr lang="en-US" altLang="zh-CN" sz="2000" dirty="0" smtClean="0"/>
              <a:t>. </a:t>
            </a:r>
            <a:endParaRPr lang="en-US" altLang="zh-CN" sz="2000" dirty="0"/>
          </a:p>
        </p:txBody>
      </p:sp>
    </p:spTree>
    <p:extLst>
      <p:ext uri="{BB962C8B-B14F-4D97-AF65-F5344CB8AC3E}">
        <p14:creationId xmlns:p14="http://schemas.microsoft.com/office/powerpoint/2010/main" val="1970521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5.3</a:t>
            </a:r>
            <a:r>
              <a:rPr lang="zh-CN" altLang="en-US" sz="2400" dirty="0" smtClean="0">
                <a:solidFill>
                  <a:schemeClr val="bg2">
                    <a:lumMod val="85000"/>
                  </a:schemeClr>
                </a:solidFill>
              </a:rPr>
              <a:t> </a:t>
            </a:r>
            <a:r>
              <a:rPr lang="zh-CN" altLang="en-US" sz="2400" dirty="0">
                <a:solidFill>
                  <a:schemeClr val="bg2">
                    <a:lumMod val="85000"/>
                  </a:schemeClr>
                </a:solidFill>
              </a:rPr>
              <a:t>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t>5.5 </a:t>
            </a:r>
            <a:r>
              <a:rPr lang="zh-CN" altLang="en-US" sz="2400" dirty="0"/>
              <a:t>其他常见神经网络</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33458262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342128" y="1187328"/>
            <a:ext cx="8629650" cy="457200"/>
          </a:xfrm>
        </p:spPr>
        <p:txBody>
          <a:bodyPr>
            <a:normAutofit lnSpcReduction="10000"/>
          </a:bodyPr>
          <a:lstStyle/>
          <a:p>
            <a:r>
              <a:rPr lang="en-US" altLang="zh-CN" dirty="0" smtClean="0"/>
              <a:t>RBF </a:t>
            </a:r>
            <a:r>
              <a:rPr lang="zh-CN" altLang="en-US" dirty="0" smtClean="0"/>
              <a:t>网络 </a:t>
            </a:r>
            <a:r>
              <a:rPr lang="en-US" altLang="zh-CN" sz="1600" dirty="0" smtClean="0">
                <a:solidFill>
                  <a:srgbClr val="C30D23"/>
                </a:solidFill>
              </a:rPr>
              <a:t>[</a:t>
            </a:r>
            <a:r>
              <a:rPr lang="en-US" altLang="zh-CN" sz="1600" dirty="0" err="1">
                <a:solidFill>
                  <a:srgbClr val="C30D23"/>
                </a:solidFill>
              </a:rPr>
              <a:t>Broomhead</a:t>
            </a:r>
            <a:r>
              <a:rPr lang="en-US" altLang="zh-CN" sz="1600" dirty="0">
                <a:solidFill>
                  <a:srgbClr val="C30D23"/>
                </a:solidFill>
              </a:rPr>
              <a:t> and </a:t>
            </a:r>
            <a:r>
              <a:rPr lang="en-US" altLang="zh-CN" sz="1600" dirty="0" smtClean="0">
                <a:solidFill>
                  <a:srgbClr val="C30D23"/>
                </a:solidFill>
              </a:rPr>
              <a:t>Lowe, 1988</a:t>
            </a:r>
            <a:r>
              <a:rPr lang="en-US" altLang="zh-CN" sz="1600" dirty="0">
                <a:solidFill>
                  <a:srgbClr val="C30D23"/>
                </a:solidFill>
              </a:rPr>
              <a:t>] </a:t>
            </a:r>
            <a:endParaRPr lang="zh-CN" altLang="en-US" sz="1600" dirty="0"/>
          </a:p>
        </p:txBody>
      </p:sp>
      <p:sp>
        <p:nvSpPr>
          <p:cNvPr id="4" name="内容占位符 3"/>
          <p:cNvSpPr>
            <a:spLocks noGrp="1"/>
          </p:cNvSpPr>
          <p:nvPr>
            <p:ph sz="quarter" idx="14"/>
          </p:nvPr>
        </p:nvSpPr>
        <p:spPr>
          <a:xfrm>
            <a:off x="401892" y="1818581"/>
            <a:ext cx="8629650" cy="4839207"/>
          </a:xfrm>
        </p:spPr>
        <p:txBody>
          <a:bodyPr>
            <a:normAutofit/>
          </a:bodyPr>
          <a:lstStyle/>
          <a:p>
            <a:r>
              <a:rPr lang="en-US" altLang="zh-CN" dirty="0" smtClean="0"/>
              <a:t>RBF </a:t>
            </a:r>
            <a:r>
              <a:rPr lang="zh-CN" altLang="en-US" dirty="0" smtClean="0"/>
              <a:t>网络是一种</a:t>
            </a:r>
            <a:r>
              <a:rPr lang="zh-CN" altLang="en-US" dirty="0" smtClean="0">
                <a:solidFill>
                  <a:srgbClr val="C00000"/>
                </a:solidFill>
              </a:rPr>
              <a:t>单隐层</a:t>
            </a:r>
            <a:r>
              <a:rPr lang="zh-CN" altLang="en-US" dirty="0" smtClean="0"/>
              <a:t>前馈神经网络</a:t>
            </a:r>
            <a:r>
              <a:rPr lang="en-US" altLang="zh-CN" dirty="0" smtClean="0"/>
              <a:t>, </a:t>
            </a:r>
            <a:r>
              <a:rPr lang="zh-CN" altLang="en-US" dirty="0" smtClean="0"/>
              <a:t>它使用</a:t>
            </a:r>
            <a:r>
              <a:rPr lang="zh-CN" altLang="en-US" dirty="0" smtClean="0">
                <a:solidFill>
                  <a:srgbClr val="C00000"/>
                </a:solidFill>
              </a:rPr>
              <a:t>径向基函数</a:t>
            </a:r>
            <a:r>
              <a:rPr lang="zh-CN" altLang="en-US" dirty="0" smtClean="0"/>
              <a:t>作为隐层神经元激活函数</a:t>
            </a:r>
            <a:r>
              <a:rPr lang="en-US" altLang="zh-CN" dirty="0" smtClean="0"/>
              <a:t>, </a:t>
            </a:r>
            <a:r>
              <a:rPr lang="zh-CN" altLang="en-US" dirty="0" smtClean="0"/>
              <a:t>而输出层则是隐层神经元输出的线性组合</a:t>
            </a:r>
            <a:r>
              <a:rPr lang="en-US" altLang="zh-CN" dirty="0" smtClean="0"/>
              <a:t>. </a:t>
            </a:r>
          </a:p>
          <a:p>
            <a:pPr>
              <a:lnSpc>
                <a:spcPct val="150000"/>
              </a:lnSpc>
            </a:pPr>
            <a:r>
              <a:rPr lang="en-US" altLang="zh-CN" dirty="0" smtClean="0"/>
              <a:t>RBF</a:t>
            </a:r>
            <a:r>
              <a:rPr lang="zh-CN" altLang="en-US" dirty="0" smtClean="0"/>
              <a:t>网络模型</a:t>
            </a:r>
            <a:endParaRPr lang="en-US" altLang="zh-CN" dirty="0" smtClean="0"/>
          </a:p>
          <a:p>
            <a:pPr marL="0" indent="0">
              <a:buNone/>
            </a:pPr>
            <a:r>
              <a:rPr lang="zh-CN" altLang="en-US" dirty="0" smtClean="0"/>
              <a:t>假定输入为   维的向量   </a:t>
            </a:r>
            <a:r>
              <a:rPr lang="en-US" altLang="zh-CN" dirty="0" smtClean="0"/>
              <a:t>, </a:t>
            </a:r>
            <a:r>
              <a:rPr lang="zh-CN" altLang="en-US" dirty="0" smtClean="0"/>
              <a:t>输出为实值</a:t>
            </a:r>
            <a:r>
              <a:rPr lang="en-US" altLang="zh-CN" dirty="0" smtClean="0"/>
              <a:t>, </a:t>
            </a:r>
            <a:r>
              <a:rPr lang="zh-CN" altLang="en-US" dirty="0" smtClean="0"/>
              <a:t>则</a:t>
            </a:r>
            <a:r>
              <a:rPr lang="en-US" altLang="zh-CN" dirty="0" smtClean="0"/>
              <a:t>RBF </a:t>
            </a:r>
            <a:r>
              <a:rPr lang="zh-CN" altLang="en-US" dirty="0" smtClean="0"/>
              <a:t>网络可以表示为</a:t>
            </a:r>
            <a:endParaRPr lang="en-US" altLang="zh-CN" dirty="0" smtClean="0"/>
          </a:p>
          <a:p>
            <a:pPr marL="0" indent="0">
              <a:buNone/>
            </a:pPr>
            <a:endParaRPr lang="en-US" altLang="zh-CN" dirty="0" smtClean="0"/>
          </a:p>
          <a:p>
            <a:pPr marL="0" indent="0">
              <a:buNone/>
            </a:pPr>
            <a:r>
              <a:rPr lang="zh-CN" altLang="en-US" dirty="0" smtClean="0"/>
              <a:t>其中  为隐层神经元的个数</a:t>
            </a:r>
            <a:r>
              <a:rPr lang="en-US" altLang="zh-CN" dirty="0" smtClean="0"/>
              <a:t>, </a:t>
            </a:r>
            <a:r>
              <a:rPr lang="zh-CN" altLang="en-US" dirty="0" smtClean="0"/>
              <a:t>  和    分别是第  神经元对应的中心和权重</a:t>
            </a:r>
            <a:r>
              <a:rPr lang="en-US" altLang="zh-CN" dirty="0" smtClean="0"/>
              <a:t>, </a:t>
            </a:r>
            <a:r>
              <a:rPr lang="zh-CN" altLang="en-US" dirty="0" smtClean="0"/>
              <a:t>         是径向基函数</a:t>
            </a:r>
            <a:r>
              <a:rPr lang="en-US" altLang="zh-CN" dirty="0" smtClean="0"/>
              <a:t>.  </a:t>
            </a:r>
          </a:p>
          <a:p>
            <a:pPr marL="0" indent="0">
              <a:buNone/>
            </a:pPr>
            <a:r>
              <a:rPr lang="zh-CN" altLang="en-US" dirty="0" smtClean="0"/>
              <a:t>常用的高斯径向基函数形如</a:t>
            </a:r>
            <a:endParaRPr lang="en-US" altLang="zh-CN" dirty="0" smtClean="0"/>
          </a:p>
          <a:p>
            <a:pPr marL="0" indent="0">
              <a:buNone/>
            </a:pPr>
            <a:endParaRPr lang="en-US" altLang="zh-CN" dirty="0">
              <a:solidFill>
                <a:srgbClr val="C30D23"/>
              </a:solidFill>
            </a:endParaRPr>
          </a:p>
          <a:p>
            <a:pPr marL="0" indent="0">
              <a:buNone/>
            </a:pPr>
            <a:endParaRPr lang="en-US" altLang="zh-CN" sz="20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592758552"/>
              </p:ext>
            </p:extLst>
          </p:nvPr>
        </p:nvGraphicFramePr>
        <p:xfrm>
          <a:off x="1909186" y="3246650"/>
          <a:ext cx="189134" cy="325337"/>
        </p:xfrm>
        <a:graphic>
          <a:graphicData uri="http://schemas.openxmlformats.org/presentationml/2006/ole">
            <mc:AlternateContent xmlns:mc="http://schemas.openxmlformats.org/markup-compatibility/2006">
              <mc:Choice xmlns:v="urn:schemas-microsoft-com:vml" Requires="v">
                <p:oleObj spid="_x0000_s12784" name="Formula" r:id="rId3" imgW="85320" imgH="157680" progId="Equation.Ribbit">
                  <p:embed/>
                </p:oleObj>
              </mc:Choice>
              <mc:Fallback>
                <p:oleObj name="Formula" r:id="rId3" imgW="85320" imgH="157680" progId="Equation.Ribbit">
                  <p:embed/>
                  <p:pic>
                    <p:nvPicPr>
                      <p:cNvPr id="0" name=""/>
                      <p:cNvPicPr/>
                      <p:nvPr/>
                    </p:nvPicPr>
                    <p:blipFill>
                      <a:blip r:embed="rId4"/>
                      <a:stretch>
                        <a:fillRect/>
                      </a:stretch>
                    </p:blipFill>
                    <p:spPr>
                      <a:xfrm>
                        <a:off x="1909186" y="3246650"/>
                        <a:ext cx="189134" cy="3253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57869996"/>
              </p:ext>
            </p:extLst>
          </p:nvPr>
        </p:nvGraphicFramePr>
        <p:xfrm>
          <a:off x="3339925" y="3280315"/>
          <a:ext cx="241782" cy="291672"/>
        </p:xfrm>
        <a:graphic>
          <a:graphicData uri="http://schemas.openxmlformats.org/presentationml/2006/ole">
            <mc:AlternateContent xmlns:mc="http://schemas.openxmlformats.org/markup-compatibility/2006">
              <mc:Choice xmlns:v="urn:schemas-microsoft-com:vml" Requires="v">
                <p:oleObj spid="_x0000_s12785" name="Formula" r:id="rId5" imgW="100440" imgH="120960" progId="Equation.Ribbit">
                  <p:embed/>
                </p:oleObj>
              </mc:Choice>
              <mc:Fallback>
                <p:oleObj name="Formula" r:id="rId5" imgW="100440" imgH="120960" progId="Equation.Ribbit">
                  <p:embed/>
                  <p:pic>
                    <p:nvPicPr>
                      <p:cNvPr id="0" name=""/>
                      <p:cNvPicPr/>
                      <p:nvPr/>
                    </p:nvPicPr>
                    <p:blipFill>
                      <a:blip r:embed="rId6"/>
                      <a:stretch>
                        <a:fillRect/>
                      </a:stretch>
                    </p:blipFill>
                    <p:spPr>
                      <a:xfrm>
                        <a:off x="3339925" y="3280315"/>
                        <a:ext cx="241782" cy="29167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41494323"/>
              </p:ext>
            </p:extLst>
          </p:nvPr>
        </p:nvGraphicFramePr>
        <p:xfrm>
          <a:off x="3233526" y="3636796"/>
          <a:ext cx="3133725" cy="381000"/>
        </p:xfrm>
        <a:graphic>
          <a:graphicData uri="http://schemas.openxmlformats.org/presentationml/2006/ole">
            <mc:AlternateContent xmlns:mc="http://schemas.openxmlformats.org/markup-compatibility/2006">
              <mc:Choice xmlns:v="urn:schemas-microsoft-com:vml" Requires="v">
                <p:oleObj spid="_x0000_s12786" name="Formula" r:id="rId7" imgW="1500120" imgH="182880" progId="Equation.Ribbit">
                  <p:embed/>
                </p:oleObj>
              </mc:Choice>
              <mc:Fallback>
                <p:oleObj name="Formula" r:id="rId7" imgW="1500120" imgH="182880" progId="Equation.Ribbit">
                  <p:embed/>
                  <p:pic>
                    <p:nvPicPr>
                      <p:cNvPr id="0" name=""/>
                      <p:cNvPicPr/>
                      <p:nvPr/>
                    </p:nvPicPr>
                    <p:blipFill>
                      <a:blip r:embed="rId8"/>
                      <a:stretch>
                        <a:fillRect/>
                      </a:stretch>
                    </p:blipFill>
                    <p:spPr>
                      <a:xfrm>
                        <a:off x="3233526" y="3636796"/>
                        <a:ext cx="3133725" cy="381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73011570"/>
              </p:ext>
            </p:extLst>
          </p:nvPr>
        </p:nvGraphicFramePr>
        <p:xfrm>
          <a:off x="1084478" y="4135328"/>
          <a:ext cx="165100" cy="247650"/>
        </p:xfrm>
        <a:graphic>
          <a:graphicData uri="http://schemas.openxmlformats.org/presentationml/2006/ole">
            <mc:AlternateContent xmlns:mc="http://schemas.openxmlformats.org/markup-compatibility/2006">
              <mc:Choice xmlns:v="urn:schemas-microsoft-com:vml" Requires="v">
                <p:oleObj spid="_x0000_s12787" name="Formula" r:id="rId9" imgW="75240" imgH="118440" progId="Equation.Ribbit">
                  <p:embed/>
                </p:oleObj>
              </mc:Choice>
              <mc:Fallback>
                <p:oleObj name="Formula" r:id="rId9" imgW="75240" imgH="118440" progId="Equation.Ribbit">
                  <p:embed/>
                  <p:pic>
                    <p:nvPicPr>
                      <p:cNvPr id="5" name="对象 4"/>
                      <p:cNvPicPr/>
                      <p:nvPr/>
                    </p:nvPicPr>
                    <p:blipFill>
                      <a:blip r:embed="rId10"/>
                      <a:stretch>
                        <a:fillRect/>
                      </a:stretch>
                    </p:blipFill>
                    <p:spPr>
                      <a:xfrm>
                        <a:off x="1084478" y="4135328"/>
                        <a:ext cx="165100" cy="2476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320446669"/>
              </p:ext>
            </p:extLst>
          </p:nvPr>
        </p:nvGraphicFramePr>
        <p:xfrm>
          <a:off x="3944096" y="4135328"/>
          <a:ext cx="258762" cy="250825"/>
        </p:xfrm>
        <a:graphic>
          <a:graphicData uri="http://schemas.openxmlformats.org/presentationml/2006/ole">
            <mc:AlternateContent xmlns:mc="http://schemas.openxmlformats.org/markup-compatibility/2006">
              <mc:Choice xmlns:v="urn:schemas-microsoft-com:vml" Requires="v">
                <p:oleObj spid="_x0000_s12788" name="Formula" r:id="rId11" imgW="117000" imgH="120960" progId="Equation.Ribbit">
                  <p:embed/>
                </p:oleObj>
              </mc:Choice>
              <mc:Fallback>
                <p:oleObj name="Formula" r:id="rId11" imgW="117000" imgH="120960" progId="Equation.Ribbit">
                  <p:embed/>
                  <p:pic>
                    <p:nvPicPr>
                      <p:cNvPr id="8" name="对象 7"/>
                      <p:cNvPicPr/>
                      <p:nvPr/>
                    </p:nvPicPr>
                    <p:blipFill>
                      <a:blip r:embed="rId12"/>
                      <a:stretch>
                        <a:fillRect/>
                      </a:stretch>
                    </p:blipFill>
                    <p:spPr>
                      <a:xfrm>
                        <a:off x="3944096" y="4135328"/>
                        <a:ext cx="258762" cy="2508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85892423"/>
              </p:ext>
            </p:extLst>
          </p:nvPr>
        </p:nvGraphicFramePr>
        <p:xfrm>
          <a:off x="4576318" y="4179649"/>
          <a:ext cx="328612" cy="247650"/>
        </p:xfrm>
        <a:graphic>
          <a:graphicData uri="http://schemas.openxmlformats.org/presentationml/2006/ole">
            <mc:AlternateContent xmlns:mc="http://schemas.openxmlformats.org/markup-compatibility/2006">
              <mc:Choice xmlns:v="urn:schemas-microsoft-com:vml" Requires="v">
                <p:oleObj spid="_x0000_s12789" name="Formula" r:id="rId13" imgW="148680" imgH="119520" progId="Equation.Ribbit">
                  <p:embed/>
                </p:oleObj>
              </mc:Choice>
              <mc:Fallback>
                <p:oleObj name="Formula" r:id="rId13" imgW="148680" imgH="119520" progId="Equation.Ribbit">
                  <p:embed/>
                  <p:pic>
                    <p:nvPicPr>
                      <p:cNvPr id="9" name="对象 8"/>
                      <p:cNvPicPr/>
                      <p:nvPr/>
                    </p:nvPicPr>
                    <p:blipFill>
                      <a:blip r:embed="rId14"/>
                      <a:stretch>
                        <a:fillRect/>
                      </a:stretch>
                    </p:blipFill>
                    <p:spPr>
                      <a:xfrm>
                        <a:off x="4576318" y="4179649"/>
                        <a:ext cx="328612" cy="2476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2735929"/>
              </p:ext>
            </p:extLst>
          </p:nvPr>
        </p:nvGraphicFramePr>
        <p:xfrm>
          <a:off x="6080382" y="4135328"/>
          <a:ext cx="115887" cy="317500"/>
        </p:xfrm>
        <a:graphic>
          <a:graphicData uri="http://schemas.openxmlformats.org/presentationml/2006/ole">
            <mc:AlternateContent xmlns:mc="http://schemas.openxmlformats.org/markup-compatibility/2006">
              <mc:Choice xmlns:v="urn:schemas-microsoft-com:vml" Requires="v">
                <p:oleObj spid="_x0000_s12790" name="Formula" r:id="rId15" imgW="52200" imgH="152640" progId="Equation.Ribbit">
                  <p:embed/>
                </p:oleObj>
              </mc:Choice>
              <mc:Fallback>
                <p:oleObj name="Formula" r:id="rId15" imgW="52200" imgH="152640" progId="Equation.Ribbit">
                  <p:embed/>
                  <p:pic>
                    <p:nvPicPr>
                      <p:cNvPr id="8" name="对象 7"/>
                      <p:cNvPicPr/>
                      <p:nvPr/>
                    </p:nvPicPr>
                    <p:blipFill>
                      <a:blip r:embed="rId16"/>
                      <a:stretch>
                        <a:fillRect/>
                      </a:stretch>
                    </p:blipFill>
                    <p:spPr>
                      <a:xfrm>
                        <a:off x="6080382" y="4135328"/>
                        <a:ext cx="115887" cy="3175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31190397"/>
              </p:ext>
            </p:extLst>
          </p:nvPr>
        </p:nvGraphicFramePr>
        <p:xfrm>
          <a:off x="1249578" y="4382978"/>
          <a:ext cx="912763" cy="339905"/>
        </p:xfrm>
        <a:graphic>
          <a:graphicData uri="http://schemas.openxmlformats.org/presentationml/2006/ole">
            <mc:AlternateContent xmlns:mc="http://schemas.openxmlformats.org/markup-compatibility/2006">
              <mc:Choice xmlns:v="urn:schemas-microsoft-com:vml" Requires="v">
                <p:oleObj spid="_x0000_s12791" name="Formula" r:id="rId17" imgW="473760" imgH="176760" progId="Equation.Ribbit">
                  <p:embed/>
                </p:oleObj>
              </mc:Choice>
              <mc:Fallback>
                <p:oleObj name="Formula" r:id="rId17" imgW="473760" imgH="176760" progId="Equation.Ribbit">
                  <p:embed/>
                  <p:pic>
                    <p:nvPicPr>
                      <p:cNvPr id="7" name="对象 6"/>
                      <p:cNvPicPr/>
                      <p:nvPr/>
                    </p:nvPicPr>
                    <p:blipFill>
                      <a:blip r:embed="rId18"/>
                      <a:stretch>
                        <a:fillRect/>
                      </a:stretch>
                    </p:blipFill>
                    <p:spPr>
                      <a:xfrm>
                        <a:off x="1249578" y="4382978"/>
                        <a:ext cx="912763" cy="33990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8553916"/>
              </p:ext>
            </p:extLst>
          </p:nvPr>
        </p:nvGraphicFramePr>
        <p:xfrm>
          <a:off x="3091373" y="5241055"/>
          <a:ext cx="2803525" cy="434975"/>
        </p:xfrm>
        <a:graphic>
          <a:graphicData uri="http://schemas.openxmlformats.org/presentationml/2006/ole">
            <mc:AlternateContent xmlns:mc="http://schemas.openxmlformats.org/markup-compatibility/2006">
              <mc:Choice xmlns:v="urn:schemas-microsoft-com:vml" Requires="v">
                <p:oleObj spid="_x0000_s12792" name="Formula" r:id="rId19" imgW="1341360" imgH="207360" progId="Equation.Ribbit">
                  <p:embed/>
                </p:oleObj>
              </mc:Choice>
              <mc:Fallback>
                <p:oleObj name="Formula" r:id="rId19" imgW="1341360" imgH="207360" progId="Equation.Ribbit">
                  <p:embed/>
                  <p:pic>
                    <p:nvPicPr>
                      <p:cNvPr id="12" name="对象 11"/>
                      <p:cNvPicPr/>
                      <p:nvPr/>
                    </p:nvPicPr>
                    <p:blipFill>
                      <a:blip r:embed="rId20"/>
                      <a:stretch>
                        <a:fillRect/>
                      </a:stretch>
                    </p:blipFill>
                    <p:spPr>
                      <a:xfrm>
                        <a:off x="3091373" y="5241055"/>
                        <a:ext cx="2803525" cy="434975"/>
                      </a:xfrm>
                      <a:prstGeom prst="rect">
                        <a:avLst/>
                      </a:prstGeom>
                    </p:spPr>
                  </p:pic>
                </p:oleObj>
              </mc:Fallback>
            </mc:AlternateContent>
          </a:graphicData>
        </a:graphic>
      </p:graphicFrame>
    </p:spTree>
    <p:extLst>
      <p:ext uri="{BB962C8B-B14F-4D97-AF65-F5344CB8AC3E}">
        <p14:creationId xmlns:p14="http://schemas.microsoft.com/office/powerpoint/2010/main" val="559759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smtClean="0"/>
              <a:t>RBF </a:t>
            </a:r>
            <a:r>
              <a:rPr lang="zh-CN" altLang="en-US" dirty="0" smtClean="0"/>
              <a:t>网络</a:t>
            </a:r>
            <a:endParaRPr lang="zh-CN" altLang="en-US" dirty="0"/>
          </a:p>
        </p:txBody>
      </p:sp>
      <p:sp>
        <p:nvSpPr>
          <p:cNvPr id="4" name="内容占位符 3"/>
          <p:cNvSpPr>
            <a:spLocks noGrp="1"/>
          </p:cNvSpPr>
          <p:nvPr>
            <p:ph sz="quarter" idx="14"/>
          </p:nvPr>
        </p:nvSpPr>
        <p:spPr>
          <a:xfrm>
            <a:off x="318223" y="1663192"/>
            <a:ext cx="8629650" cy="4474643"/>
          </a:xfrm>
        </p:spPr>
        <p:txBody>
          <a:bodyPr>
            <a:normAutofit/>
          </a:bodyPr>
          <a:lstStyle/>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网络性质</a:t>
            </a:r>
            <a:endParaRPr lang="en-US" altLang="zh-CN" dirty="0">
              <a:solidFill>
                <a:schemeClr val="tx2"/>
              </a:solidFill>
              <a:ea typeface="微软雅黑" panose="020B0503020204020204" pitchFamily="34" charset="-122"/>
            </a:endParaRPr>
          </a:p>
          <a:p>
            <a:pPr marL="0" indent="0">
              <a:buNone/>
            </a:pPr>
            <a:r>
              <a:rPr lang="zh-CN" altLang="en-US" sz="2000" dirty="0" smtClean="0"/>
              <a:t>具有足够多隐层神经元</a:t>
            </a:r>
            <a:r>
              <a:rPr lang="en-US" altLang="zh-CN" sz="2000" dirty="0" smtClean="0"/>
              <a:t>RBF </a:t>
            </a:r>
            <a:r>
              <a:rPr lang="zh-CN" altLang="en-US" sz="2000" dirty="0" smtClean="0"/>
              <a:t>神经网络能以任意精度逼近任意连续函数</a:t>
            </a:r>
            <a:r>
              <a:rPr lang="en-US" altLang="zh-CN" sz="2000" dirty="0" smtClean="0"/>
              <a:t>.  </a:t>
            </a:r>
          </a:p>
          <a:p>
            <a:pPr marL="0" indent="0">
              <a:buNone/>
            </a:pPr>
            <a:r>
              <a:rPr lang="en-US" altLang="zh-CN" sz="2000" dirty="0" smtClean="0"/>
              <a:t>                                                          </a:t>
            </a:r>
            <a:r>
              <a:rPr lang="en-US" altLang="zh-CN" sz="1600" dirty="0" smtClean="0">
                <a:solidFill>
                  <a:srgbClr val="C30D23"/>
                </a:solidFill>
              </a:rPr>
              <a:t>[Park and Sandberg,  1991]</a:t>
            </a:r>
            <a:endParaRPr lang="en-US" altLang="zh-CN" dirty="0"/>
          </a:p>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网络训练</a:t>
            </a:r>
            <a:endParaRPr lang="en-US" altLang="zh-CN" dirty="0">
              <a:solidFill>
                <a:schemeClr val="tx2"/>
              </a:solidFill>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smtClean="0"/>
              <a:t>Step1:</a:t>
            </a:r>
            <a:r>
              <a:rPr lang="zh-CN" altLang="en-US" sz="2000" dirty="0" smtClean="0"/>
              <a:t>确定神经元中心，常用的方式包括随机采样、聚类等</a:t>
            </a:r>
            <a:r>
              <a:rPr lang="en-US" altLang="zh-CN" sz="2000" dirty="0" smtClean="0"/>
              <a:t>            </a:t>
            </a:r>
          </a:p>
          <a:p>
            <a:pPr marL="342900" indent="-342900">
              <a:lnSpc>
                <a:spcPct val="150000"/>
              </a:lnSpc>
              <a:buFont typeface="Wingdings" panose="05000000000000000000" pitchFamily="2" charset="2"/>
              <a:buChar char="l"/>
            </a:pPr>
            <a:r>
              <a:rPr lang="en-US" altLang="zh-CN" sz="2000" dirty="0" smtClean="0"/>
              <a:t>Step2:</a:t>
            </a:r>
            <a:r>
              <a:rPr lang="zh-CN" altLang="en-US" sz="2000" dirty="0" smtClean="0"/>
              <a:t>利用</a:t>
            </a:r>
            <a:r>
              <a:rPr lang="en-US" altLang="zh-CN" sz="2000" dirty="0" smtClean="0"/>
              <a:t>BP</a:t>
            </a:r>
            <a:r>
              <a:rPr lang="zh-CN" altLang="en-US" sz="2000" dirty="0" smtClean="0"/>
              <a:t>算法等确定参数</a:t>
            </a:r>
            <a:endParaRPr lang="en-US" altLang="zh-CN" sz="2000" dirty="0" smtClean="0">
              <a:solidFill>
                <a:srgbClr val="C30D23"/>
              </a:solidFill>
            </a:endParaRPr>
          </a:p>
          <a:p>
            <a:pPr marL="342900" indent="-342900"/>
            <a:endParaRPr lang="en-US" altLang="zh-CN" dirty="0">
              <a:solidFill>
                <a:srgbClr val="C30D23"/>
              </a:solidFill>
            </a:endParaRPr>
          </a:p>
          <a:p>
            <a:pPr marL="0" indent="0">
              <a:buNone/>
            </a:pPr>
            <a:endParaRPr lang="en-US" altLang="zh-CN" sz="2000" dirty="0" smtClean="0"/>
          </a:p>
        </p:txBody>
      </p:sp>
    </p:spTree>
    <p:extLst>
      <p:ext uri="{BB962C8B-B14F-4D97-AF65-F5344CB8AC3E}">
        <p14:creationId xmlns:p14="http://schemas.microsoft.com/office/powerpoint/2010/main" val="37186232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smtClean="0"/>
              <a:t>ART </a:t>
            </a:r>
            <a:r>
              <a:rPr lang="zh-CN" altLang="en-US" dirty="0" smtClean="0"/>
              <a:t>网络</a:t>
            </a:r>
            <a:endParaRPr lang="zh-CN" altLang="en-US" dirty="0"/>
          </a:p>
        </p:txBody>
      </p:sp>
      <p:sp>
        <p:nvSpPr>
          <p:cNvPr id="4" name="内容占位符 3"/>
          <p:cNvSpPr>
            <a:spLocks noGrp="1"/>
          </p:cNvSpPr>
          <p:nvPr>
            <p:ph sz="quarter" idx="14"/>
          </p:nvPr>
        </p:nvSpPr>
        <p:spPr>
          <a:xfrm>
            <a:off x="260350" y="1537688"/>
            <a:ext cx="8629650" cy="4474643"/>
          </a:xfrm>
        </p:spPr>
        <p:txBody>
          <a:bodyPr>
            <a:normAutofit fontScale="92500"/>
          </a:bodyPr>
          <a:lstStyle/>
          <a:p>
            <a:pPr marL="342900" indent="-342900">
              <a:lnSpc>
                <a:spcPct val="120000"/>
              </a:lnSpc>
              <a:buSzPct val="100000"/>
            </a:pPr>
            <a:r>
              <a:rPr lang="zh-CN" altLang="en-US" sz="2400" dirty="0">
                <a:solidFill>
                  <a:schemeClr val="tx2"/>
                </a:solidFill>
                <a:ea typeface="微软雅黑" panose="020B0503020204020204" pitchFamily="34" charset="-122"/>
              </a:rPr>
              <a:t>竞争学习</a:t>
            </a:r>
            <a:endParaRPr lang="en-US" altLang="zh-CN" sz="2400" dirty="0">
              <a:solidFill>
                <a:schemeClr val="tx2"/>
              </a:solidFill>
              <a:ea typeface="微软雅黑" panose="020B0503020204020204" pitchFamily="34" charset="-122"/>
            </a:endParaRPr>
          </a:p>
          <a:p>
            <a:pPr marL="0" indent="0">
              <a:lnSpc>
                <a:spcPct val="110000"/>
              </a:lnSpc>
              <a:buNone/>
            </a:pPr>
            <a:r>
              <a:rPr lang="zh-CN" altLang="en-US" sz="2000" dirty="0" smtClean="0"/>
              <a:t>竞争学习是神经网络中一种常用的</a:t>
            </a:r>
            <a:r>
              <a:rPr lang="zh-CN" altLang="en-US" sz="2000" dirty="0" smtClean="0">
                <a:solidFill>
                  <a:srgbClr val="C00000"/>
                </a:solidFill>
              </a:rPr>
              <a:t>无监督学习</a:t>
            </a:r>
            <a:r>
              <a:rPr lang="zh-CN" altLang="en-US" sz="2000" dirty="0" smtClean="0"/>
              <a:t>策略</a:t>
            </a:r>
            <a:r>
              <a:rPr lang="en-US" altLang="zh-CN" sz="2000" dirty="0" smtClean="0"/>
              <a:t>, </a:t>
            </a:r>
            <a:r>
              <a:rPr lang="zh-CN" altLang="en-US" sz="2000" dirty="0" smtClean="0"/>
              <a:t>在使用该策略时</a:t>
            </a:r>
            <a:r>
              <a:rPr lang="en-US" altLang="zh-CN" sz="2000" dirty="0" smtClean="0"/>
              <a:t>, </a:t>
            </a:r>
            <a:r>
              <a:rPr lang="zh-CN" altLang="en-US" sz="2000" dirty="0" smtClean="0"/>
              <a:t>网络的输出神经元</a:t>
            </a:r>
            <a:r>
              <a:rPr lang="zh-CN" altLang="en-US" sz="2000" dirty="0" smtClean="0">
                <a:solidFill>
                  <a:srgbClr val="C00000"/>
                </a:solidFill>
              </a:rPr>
              <a:t>相互竞争</a:t>
            </a:r>
            <a:r>
              <a:rPr lang="en-US" altLang="zh-CN" sz="2000" dirty="0" smtClean="0"/>
              <a:t>, </a:t>
            </a:r>
            <a:r>
              <a:rPr lang="zh-CN" altLang="en-US" sz="2000" dirty="0" smtClean="0"/>
              <a:t>每一时刻仅有一个神经元被激活</a:t>
            </a:r>
            <a:r>
              <a:rPr lang="en-US" altLang="zh-CN" sz="2000" dirty="0" smtClean="0"/>
              <a:t>, </a:t>
            </a:r>
            <a:r>
              <a:rPr lang="zh-CN" altLang="en-US" sz="2000" dirty="0" smtClean="0"/>
              <a:t>其他神经元的状态被抑制</a:t>
            </a:r>
            <a:r>
              <a:rPr lang="en-US" altLang="zh-CN" sz="2000" dirty="0" smtClean="0"/>
              <a:t>. </a:t>
            </a:r>
          </a:p>
          <a:p>
            <a:pPr marL="342900" indent="-342900">
              <a:lnSpc>
                <a:spcPct val="100000"/>
              </a:lnSpc>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 </a:t>
            </a:r>
            <a:r>
              <a:rPr lang="en-US" altLang="zh-CN" sz="1600" dirty="0" smtClean="0">
                <a:solidFill>
                  <a:srgbClr val="C30D23"/>
                </a:solidFill>
              </a:rPr>
              <a:t>[</a:t>
            </a:r>
            <a:r>
              <a:rPr lang="en-US" altLang="zh-CN" sz="1600" dirty="0">
                <a:solidFill>
                  <a:srgbClr val="C30D23"/>
                </a:solidFill>
              </a:rPr>
              <a:t>Carpenter </a:t>
            </a:r>
            <a:r>
              <a:rPr lang="en-US" altLang="zh-CN" sz="1600" dirty="0" smtClean="0">
                <a:solidFill>
                  <a:srgbClr val="C30D23"/>
                </a:solidFill>
              </a:rPr>
              <a:t>and </a:t>
            </a:r>
            <a:r>
              <a:rPr lang="en-US" altLang="zh-CN" sz="1600" dirty="0" err="1" smtClean="0">
                <a:solidFill>
                  <a:srgbClr val="C30D23"/>
                </a:solidFill>
              </a:rPr>
              <a:t>Grossberg</a:t>
            </a:r>
            <a:r>
              <a:rPr lang="en-US" altLang="zh-CN" sz="1600" dirty="0" smtClean="0">
                <a:solidFill>
                  <a:srgbClr val="C30D23"/>
                </a:solidFill>
              </a:rPr>
              <a:t>,  </a:t>
            </a:r>
            <a:r>
              <a:rPr lang="en-US" altLang="zh-CN" sz="1600" dirty="0">
                <a:solidFill>
                  <a:srgbClr val="C30D23"/>
                </a:solidFill>
              </a:rPr>
              <a:t>1987]</a:t>
            </a:r>
            <a:endParaRPr lang="en-US" altLang="zh-CN" sz="1600" dirty="0" smtClean="0">
              <a:solidFill>
                <a:srgbClr val="C30D23"/>
              </a:solidFill>
            </a:endParaRPr>
          </a:p>
          <a:p>
            <a:pPr marL="342900" indent="-342900">
              <a:lnSpc>
                <a:spcPct val="150000"/>
              </a:lnSpc>
              <a:buFont typeface="Wingdings" panose="05000000000000000000" pitchFamily="2" charset="2"/>
              <a:buChar char="l"/>
            </a:pPr>
            <a:r>
              <a:rPr lang="en-US" altLang="zh-CN" sz="2000" dirty="0" smtClean="0"/>
              <a:t>ART </a:t>
            </a:r>
            <a:r>
              <a:rPr lang="zh-CN" altLang="en-US" sz="2000" dirty="0" smtClean="0"/>
              <a:t>网络是竞争学习的重要代表</a:t>
            </a:r>
            <a:endParaRPr lang="en-US" altLang="zh-CN" sz="2000" dirty="0" smtClean="0"/>
          </a:p>
          <a:p>
            <a:pPr marL="342900" indent="-342900">
              <a:lnSpc>
                <a:spcPct val="150000"/>
              </a:lnSpc>
              <a:buFont typeface="Wingdings" panose="05000000000000000000" pitchFamily="2" charset="2"/>
              <a:buChar char="l"/>
            </a:pPr>
            <a:r>
              <a:rPr lang="en-US" altLang="zh-CN" sz="2000" dirty="0" smtClean="0"/>
              <a:t>ART </a:t>
            </a:r>
            <a:r>
              <a:rPr lang="zh-CN" altLang="en-US" sz="2000" dirty="0" smtClean="0"/>
              <a:t>网络由比较层、识别层、识别阈值和重置模块构成</a:t>
            </a:r>
            <a:r>
              <a:rPr lang="en-US" altLang="zh-CN" sz="2000" dirty="0" smtClean="0"/>
              <a:t>          </a:t>
            </a:r>
          </a:p>
          <a:p>
            <a:pPr marL="342900" indent="-342900">
              <a:lnSpc>
                <a:spcPct val="150000"/>
              </a:lnSpc>
              <a:buFont typeface="Wingdings" panose="05000000000000000000" pitchFamily="2" charset="2"/>
              <a:buChar char="l"/>
            </a:pPr>
            <a:r>
              <a:rPr lang="zh-CN" altLang="en-US" sz="2000" dirty="0"/>
              <a:t>比较</a:t>
            </a:r>
            <a:r>
              <a:rPr lang="zh-CN" altLang="en-US" sz="2000" dirty="0" smtClean="0"/>
              <a:t>层负责接收输入样本</a:t>
            </a:r>
            <a:r>
              <a:rPr lang="en-US" altLang="zh-CN" sz="2000" dirty="0" smtClean="0"/>
              <a:t>, </a:t>
            </a:r>
            <a:r>
              <a:rPr lang="zh-CN" altLang="en-US" sz="2000" dirty="0" smtClean="0"/>
              <a:t>并将其传送给识别层神经元</a:t>
            </a:r>
            <a:endParaRPr lang="en-US" altLang="zh-CN" sz="2000" dirty="0" smtClean="0"/>
          </a:p>
          <a:p>
            <a:pPr marL="342900" indent="-342900">
              <a:lnSpc>
                <a:spcPct val="150000"/>
              </a:lnSpc>
              <a:buFont typeface="Wingdings" panose="05000000000000000000" pitchFamily="2" charset="2"/>
              <a:buChar char="l"/>
            </a:pPr>
            <a:r>
              <a:rPr lang="zh-CN" altLang="en-US" sz="2000" dirty="0"/>
              <a:t>识别层每个神经元对应一个模式</a:t>
            </a:r>
            <a:r>
              <a:rPr lang="zh-CN" altLang="en-US" sz="2000" dirty="0" smtClean="0"/>
              <a:t>类</a:t>
            </a:r>
            <a:r>
              <a:rPr lang="en-US" altLang="zh-CN" sz="2000" dirty="0" smtClean="0"/>
              <a:t>, </a:t>
            </a:r>
            <a:r>
              <a:rPr lang="zh-CN" altLang="en-US" sz="2000" dirty="0" smtClean="0"/>
              <a:t>神经元</a:t>
            </a:r>
            <a:r>
              <a:rPr lang="zh-CN" altLang="en-US" sz="2000" dirty="0"/>
              <a:t>的数目可在训练过程中动态增长以增加新的模式类</a:t>
            </a:r>
            <a:endParaRPr lang="en-US" altLang="zh-CN" sz="2000" dirty="0"/>
          </a:p>
          <a:p>
            <a:pPr marL="342900" indent="-342900"/>
            <a:endParaRPr lang="en-US" altLang="zh-CN" dirty="0">
              <a:solidFill>
                <a:srgbClr val="C30D23"/>
              </a:solidFill>
            </a:endParaRPr>
          </a:p>
          <a:p>
            <a:pPr marL="0" indent="0">
              <a:buNone/>
            </a:pPr>
            <a:endParaRPr lang="en-US" altLang="zh-CN" sz="2000" dirty="0" smtClean="0"/>
          </a:p>
        </p:txBody>
      </p:sp>
    </p:spTree>
    <p:extLst>
      <p:ext uri="{BB962C8B-B14F-4D97-AF65-F5344CB8AC3E}">
        <p14:creationId xmlns:p14="http://schemas.microsoft.com/office/powerpoint/2010/main" val="28675269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smtClean="0"/>
              <a:t>ART </a:t>
            </a:r>
            <a:r>
              <a:rPr lang="zh-CN" altLang="en-US" dirty="0" smtClean="0"/>
              <a:t>网络</a:t>
            </a:r>
            <a:endParaRPr lang="zh-CN" altLang="en-US" dirty="0"/>
          </a:p>
        </p:txBody>
      </p:sp>
      <p:sp>
        <p:nvSpPr>
          <p:cNvPr id="4" name="内容占位符 3"/>
          <p:cNvSpPr>
            <a:spLocks noGrp="1"/>
          </p:cNvSpPr>
          <p:nvPr>
            <p:ph sz="quarter" idx="14"/>
          </p:nvPr>
        </p:nvSpPr>
        <p:spPr>
          <a:xfrm>
            <a:off x="318223" y="1537688"/>
            <a:ext cx="8629650" cy="4474643"/>
          </a:xfrm>
        </p:spPr>
        <p:txBody>
          <a:bodyPr>
            <a:normAutofit fontScale="92500" lnSpcReduction="20000"/>
          </a:bodyPr>
          <a:lstStyle/>
          <a:p>
            <a:pPr marL="342900" indent="-342900">
              <a:lnSpc>
                <a:spcPct val="130000"/>
              </a:lnSpc>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网络性能依赖于识别阈值</a:t>
            </a:r>
            <a:endParaRPr lang="en-US" altLang="zh-CN" sz="2400"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识别阈值高</a:t>
            </a:r>
            <a:r>
              <a:rPr lang="zh-CN" altLang="en-US" sz="2000" dirty="0" smtClean="0"/>
              <a:t>时</a:t>
            </a:r>
            <a:r>
              <a:rPr lang="en-US" altLang="zh-CN" sz="2000" dirty="0" smtClean="0"/>
              <a:t>, </a:t>
            </a:r>
            <a:r>
              <a:rPr lang="zh-CN" altLang="en-US" sz="2000" dirty="0" smtClean="0"/>
              <a:t>输入样本将会分成比较多、得到</a:t>
            </a:r>
            <a:r>
              <a:rPr lang="zh-CN" altLang="en-US" sz="2000" dirty="0"/>
              <a:t>较精细</a:t>
            </a:r>
            <a:r>
              <a:rPr lang="zh-CN" altLang="en-US" sz="2000" dirty="0" smtClean="0"/>
              <a:t>分类</a:t>
            </a:r>
            <a:endParaRPr lang="en-US" altLang="zh-CN" sz="2000" dirty="0" smtClean="0"/>
          </a:p>
          <a:p>
            <a:pPr marL="342900" indent="-342900">
              <a:buFont typeface="Wingdings" panose="05000000000000000000" pitchFamily="2" charset="2"/>
              <a:buChar char="l"/>
            </a:pPr>
            <a:r>
              <a:rPr lang="zh-CN" altLang="en-US" sz="2000" dirty="0" smtClean="0"/>
              <a:t>识别</a:t>
            </a:r>
            <a:r>
              <a:rPr lang="zh-CN" altLang="en-US" sz="2000" dirty="0"/>
              <a:t>阈值低</a:t>
            </a:r>
            <a:r>
              <a:rPr lang="zh-CN" altLang="en-US" sz="2000" dirty="0" smtClean="0"/>
              <a:t>时</a:t>
            </a:r>
            <a:r>
              <a:rPr lang="en-US" altLang="zh-CN" sz="2000" dirty="0" smtClean="0"/>
              <a:t>, </a:t>
            </a:r>
            <a:r>
              <a:rPr lang="zh-CN" altLang="en-US" sz="2000" dirty="0" smtClean="0"/>
              <a:t>输入</a:t>
            </a:r>
            <a:r>
              <a:rPr lang="zh-CN" altLang="en-US" sz="2000" dirty="0"/>
              <a:t>样本将会</a:t>
            </a:r>
            <a:r>
              <a:rPr lang="zh-CN" altLang="en-US" sz="2000" dirty="0" smtClean="0"/>
              <a:t>分成比较少、产生</a:t>
            </a:r>
            <a:r>
              <a:rPr lang="zh-CN" altLang="en-US" sz="2000" dirty="0"/>
              <a:t>较粗略</a:t>
            </a:r>
            <a:r>
              <a:rPr lang="zh-CN" altLang="en-US" sz="2000" dirty="0" smtClean="0"/>
              <a:t>分类</a:t>
            </a:r>
            <a:endParaRPr lang="en-US" altLang="zh-CN" sz="2000" dirty="0" smtClean="0"/>
          </a:p>
          <a:p>
            <a:pPr marL="342900" indent="-342900">
              <a:lnSpc>
                <a:spcPct val="140000"/>
              </a:lnSpc>
              <a:spcAft>
                <a:spcPts val="600"/>
              </a:spcAft>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网络的优势</a:t>
            </a:r>
            <a:endParaRPr lang="en-US" altLang="zh-CN" sz="2400" dirty="0">
              <a:solidFill>
                <a:schemeClr val="tx2"/>
              </a:solidFill>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000" dirty="0"/>
              <a:t>ART</a:t>
            </a:r>
            <a:r>
              <a:rPr lang="zh-CN" altLang="en-US" sz="2000" dirty="0"/>
              <a:t>较好的解决了竞争学习中的</a:t>
            </a:r>
            <a:r>
              <a:rPr lang="zh-CN" altLang="en-US" sz="2000" dirty="0">
                <a:solidFill>
                  <a:srgbClr val="C00000"/>
                </a:solidFill>
              </a:rPr>
              <a:t>“可塑性</a:t>
            </a:r>
            <a:r>
              <a:rPr lang="en-US" altLang="zh-CN" sz="2000" dirty="0">
                <a:solidFill>
                  <a:srgbClr val="C00000"/>
                </a:solidFill>
              </a:rPr>
              <a:t>-</a:t>
            </a:r>
            <a:r>
              <a:rPr lang="zh-CN" altLang="en-US" sz="2000" dirty="0">
                <a:solidFill>
                  <a:srgbClr val="C00000"/>
                </a:solidFill>
              </a:rPr>
              <a:t>稳定性窘境</a:t>
            </a:r>
            <a:r>
              <a:rPr lang="zh-CN" altLang="en-US" sz="2000" dirty="0" smtClean="0">
                <a:solidFill>
                  <a:srgbClr val="C00000"/>
                </a:solidFill>
              </a:rPr>
              <a:t>”</a:t>
            </a:r>
            <a:r>
              <a:rPr lang="en-US" altLang="zh-CN" sz="2000" dirty="0" smtClean="0"/>
              <a:t>, </a:t>
            </a:r>
            <a:r>
              <a:rPr lang="zh-CN" altLang="en-US" sz="2000" dirty="0" smtClean="0">
                <a:solidFill>
                  <a:srgbClr val="C00000"/>
                </a:solidFill>
              </a:rPr>
              <a:t>可塑性</a:t>
            </a:r>
            <a:r>
              <a:rPr lang="zh-CN" altLang="en-US" sz="2000" dirty="0"/>
              <a:t>是指神经网络要有学习新知识的能力；</a:t>
            </a:r>
            <a:r>
              <a:rPr lang="zh-CN" altLang="en-US" sz="2000" dirty="0">
                <a:solidFill>
                  <a:srgbClr val="C00000"/>
                </a:solidFill>
              </a:rPr>
              <a:t>稳定性</a:t>
            </a:r>
            <a:r>
              <a:rPr lang="zh-CN" altLang="en-US" sz="2000" dirty="0"/>
              <a:t>是指神经网络在学习新知识时要保持对旧知识的</a:t>
            </a:r>
            <a:r>
              <a:rPr lang="zh-CN" altLang="en-US" sz="2000" dirty="0" smtClean="0"/>
              <a:t>记忆</a:t>
            </a:r>
            <a:r>
              <a:rPr lang="en-US" altLang="zh-CN" sz="2000" dirty="0" smtClean="0"/>
              <a:t>. </a:t>
            </a:r>
            <a:endParaRPr lang="en-US" altLang="zh-CN" sz="2000" dirty="0"/>
          </a:p>
          <a:p>
            <a:pPr marL="342900" indent="-342900">
              <a:lnSpc>
                <a:spcPct val="150000"/>
              </a:lnSpc>
              <a:buFont typeface="Wingdings" panose="05000000000000000000" pitchFamily="2" charset="2"/>
              <a:buChar char="l"/>
            </a:pPr>
            <a:r>
              <a:rPr lang="en-US" altLang="zh-CN" sz="2000" dirty="0" smtClean="0"/>
              <a:t>ART </a:t>
            </a:r>
            <a:r>
              <a:rPr lang="zh-CN" altLang="en-US" sz="2000" dirty="0" smtClean="0"/>
              <a:t>网络可以</a:t>
            </a:r>
            <a:r>
              <a:rPr lang="zh-CN" altLang="en-US" sz="2000" dirty="0"/>
              <a:t>增量学习或在线</a:t>
            </a:r>
            <a:r>
              <a:rPr lang="zh-CN" altLang="en-US" sz="2000" dirty="0" smtClean="0"/>
              <a:t>学习</a:t>
            </a:r>
            <a:endParaRPr lang="en-US" altLang="zh-CN" sz="2000" dirty="0" smtClean="0"/>
          </a:p>
          <a:p>
            <a:pPr marL="342900" indent="-342900">
              <a:lnSpc>
                <a:spcPct val="150000"/>
              </a:lnSpc>
              <a:spcAft>
                <a:spcPts val="600"/>
              </a:spcAft>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网络的发展</a:t>
            </a:r>
            <a:endParaRPr lang="en-US" altLang="zh-CN" sz="2400" dirty="0">
              <a:solidFill>
                <a:schemeClr val="tx2"/>
              </a:solidFill>
              <a:ea typeface="微软雅黑" panose="020B0503020204020204" pitchFamily="34" charset="-122"/>
            </a:endParaRPr>
          </a:p>
          <a:p>
            <a:pPr marL="0" indent="0">
              <a:spcBef>
                <a:spcPts val="1200"/>
              </a:spcBef>
              <a:spcAft>
                <a:spcPts val="600"/>
              </a:spcAft>
              <a:buNone/>
            </a:pPr>
            <a:r>
              <a:rPr lang="en-US" altLang="zh-CN" sz="2000" dirty="0"/>
              <a:t> </a:t>
            </a:r>
            <a:r>
              <a:rPr lang="en-US" altLang="zh-CN" sz="2000" dirty="0" smtClean="0"/>
              <a:t>   ART2 </a:t>
            </a:r>
            <a:r>
              <a:rPr lang="zh-CN" altLang="en-US" sz="2000" dirty="0" smtClean="0"/>
              <a:t>网络、</a:t>
            </a:r>
            <a:r>
              <a:rPr lang="en-US" altLang="zh-CN" sz="2000" dirty="0" err="1" smtClean="0"/>
              <a:t>FuzzyART</a:t>
            </a:r>
            <a:r>
              <a:rPr lang="en-US" altLang="zh-CN" sz="2000" dirty="0" smtClean="0"/>
              <a:t> </a:t>
            </a:r>
            <a:r>
              <a:rPr lang="zh-CN" altLang="en-US" sz="2000" dirty="0" smtClean="0"/>
              <a:t>网络、</a:t>
            </a:r>
            <a:r>
              <a:rPr lang="en-US" altLang="zh-CN" sz="2000" dirty="0" smtClean="0"/>
              <a:t>ARTMAP </a:t>
            </a:r>
            <a:r>
              <a:rPr lang="zh-CN" altLang="en-US" sz="2000" dirty="0" smtClean="0"/>
              <a:t>网络</a:t>
            </a:r>
            <a:endParaRPr lang="en-US" altLang="zh-CN" sz="2000" dirty="0" smtClean="0"/>
          </a:p>
          <a:p>
            <a:pPr marL="342900" indent="-342900"/>
            <a:endParaRPr lang="en-US" altLang="zh-CN" dirty="0">
              <a:solidFill>
                <a:srgbClr val="C30D23"/>
              </a:solidFill>
            </a:endParaRPr>
          </a:p>
          <a:p>
            <a:pPr marL="0" indent="0">
              <a:buNone/>
            </a:pPr>
            <a:endParaRPr lang="en-US" altLang="zh-CN" sz="2000" dirty="0" smtClean="0"/>
          </a:p>
        </p:txBody>
      </p:sp>
    </p:spTree>
    <p:extLst>
      <p:ext uri="{BB962C8B-B14F-4D97-AF65-F5344CB8AC3E}">
        <p14:creationId xmlns:p14="http://schemas.microsoft.com/office/powerpoint/2010/main" val="35221024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smtClean="0"/>
              <a:t>其他常见神经网络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en-US" altLang="zh-CN" dirty="0" smtClean="0"/>
              <a:t>SOM </a:t>
            </a:r>
            <a:r>
              <a:rPr lang="zh-CN" altLang="en-US" dirty="0" smtClean="0"/>
              <a:t>网络 </a:t>
            </a:r>
            <a:r>
              <a:rPr lang="en-US" altLang="zh-CN" sz="1600" dirty="0" smtClean="0">
                <a:solidFill>
                  <a:srgbClr val="C00000"/>
                </a:solidFill>
              </a:rPr>
              <a:t>[</a:t>
            </a:r>
            <a:r>
              <a:rPr lang="en-US" altLang="zh-CN" sz="1600" dirty="0" err="1" smtClean="0">
                <a:solidFill>
                  <a:srgbClr val="C00000"/>
                </a:solidFill>
              </a:rPr>
              <a:t>Kohonen</a:t>
            </a:r>
            <a:r>
              <a:rPr lang="en-US" altLang="zh-CN" sz="1600" dirty="0" smtClean="0">
                <a:solidFill>
                  <a:srgbClr val="C00000"/>
                </a:solidFill>
              </a:rPr>
              <a:t>, 1982]</a:t>
            </a:r>
            <a:endParaRPr lang="zh-CN" altLang="en-US" sz="1600" dirty="0">
              <a:solidFill>
                <a:srgbClr val="C00000"/>
              </a:solidFill>
            </a:endParaRPr>
          </a:p>
        </p:txBody>
      </p:sp>
      <p:sp>
        <p:nvSpPr>
          <p:cNvPr id="4" name="内容占位符 3"/>
          <p:cNvSpPr>
            <a:spLocks noGrp="1"/>
          </p:cNvSpPr>
          <p:nvPr>
            <p:ph sz="quarter" idx="14"/>
          </p:nvPr>
        </p:nvSpPr>
        <p:spPr>
          <a:xfrm>
            <a:off x="260350" y="1720513"/>
            <a:ext cx="4885241" cy="4343400"/>
          </a:xfrm>
        </p:spPr>
        <p:txBody>
          <a:bodyPr/>
          <a:lstStyle/>
          <a:p>
            <a:pPr marL="342900" indent="-342900">
              <a:lnSpc>
                <a:spcPct val="100000"/>
              </a:lnSpc>
              <a:buFont typeface="Wingdings" panose="05000000000000000000" pitchFamily="2" charset="2"/>
              <a:buChar char="l"/>
            </a:pPr>
            <a:r>
              <a:rPr lang="en-US" altLang="zh-CN" sz="2000" dirty="0" smtClean="0"/>
              <a:t>SOM </a:t>
            </a:r>
            <a:r>
              <a:rPr lang="zh-CN" altLang="en-US" sz="2000" dirty="0" smtClean="0"/>
              <a:t>网络是一种竞争型的</a:t>
            </a:r>
            <a:r>
              <a:rPr lang="zh-CN" altLang="en-US" sz="2000" dirty="0" smtClean="0">
                <a:solidFill>
                  <a:srgbClr val="C00000"/>
                </a:solidFill>
              </a:rPr>
              <a:t>无监督神经网络</a:t>
            </a:r>
            <a:r>
              <a:rPr lang="en-US" altLang="zh-CN" sz="2000" dirty="0" smtClean="0"/>
              <a:t>, </a:t>
            </a:r>
            <a:r>
              <a:rPr lang="zh-CN" altLang="en-US" sz="2000" dirty="0" smtClean="0"/>
              <a:t>它能将高维数据映射到低维空间（通常为</a:t>
            </a:r>
            <a:r>
              <a:rPr lang="en-US" altLang="zh-CN" sz="2000" dirty="0" smtClean="0"/>
              <a:t>2</a:t>
            </a:r>
            <a:r>
              <a:rPr lang="zh-CN" altLang="en-US" sz="2000" dirty="0" smtClean="0"/>
              <a:t>维）</a:t>
            </a:r>
            <a:r>
              <a:rPr lang="en-US" altLang="zh-CN" sz="2000" dirty="0" smtClean="0"/>
              <a:t>, </a:t>
            </a:r>
            <a:r>
              <a:rPr lang="zh-CN" altLang="en-US" sz="2000" dirty="0" smtClean="0"/>
              <a:t>同时</a:t>
            </a:r>
            <a:r>
              <a:rPr lang="zh-CN" altLang="en-US" sz="2000" dirty="0" smtClean="0">
                <a:solidFill>
                  <a:srgbClr val="C00000"/>
                </a:solidFill>
              </a:rPr>
              <a:t>保持</a:t>
            </a:r>
            <a:r>
              <a:rPr lang="zh-CN" altLang="en-US" sz="2000" dirty="0" smtClean="0"/>
              <a:t>输入数据在高维空间的</a:t>
            </a:r>
            <a:r>
              <a:rPr lang="zh-CN" altLang="en-US" sz="2000" dirty="0" smtClean="0">
                <a:solidFill>
                  <a:srgbClr val="C00000"/>
                </a:solidFill>
              </a:rPr>
              <a:t>拓扑结构</a:t>
            </a:r>
            <a:r>
              <a:rPr lang="en-US" altLang="zh-CN" sz="2000" dirty="0" smtClean="0"/>
              <a:t>, </a:t>
            </a:r>
            <a:r>
              <a:rPr lang="zh-CN" altLang="en-US" sz="2000" dirty="0" smtClean="0"/>
              <a:t>即将高维空间中相似的样本点映射到网络输出层中邻近神经元</a:t>
            </a:r>
            <a:r>
              <a:rPr lang="en-US" altLang="zh-CN" sz="2000" dirty="0" smtClean="0"/>
              <a:t>. </a:t>
            </a:r>
          </a:p>
          <a:p>
            <a:pPr marL="342900" indent="-342900">
              <a:lnSpc>
                <a:spcPct val="100000"/>
              </a:lnSpc>
              <a:buFont typeface="Wingdings" panose="05000000000000000000" pitchFamily="2" charset="2"/>
              <a:buChar char="l"/>
            </a:pPr>
            <a:r>
              <a:rPr lang="zh-CN" altLang="en-US" sz="2000" dirty="0" smtClean="0"/>
              <a:t>如图，</a:t>
            </a:r>
            <a:r>
              <a:rPr lang="en-US" altLang="zh-CN" sz="2000" dirty="0" smtClean="0"/>
              <a:t>SOM </a:t>
            </a:r>
            <a:r>
              <a:rPr lang="zh-CN" altLang="en-US" sz="2000" dirty="0" smtClean="0"/>
              <a:t>网络中的输出层神经元以矩阵方式排列在二维空间中</a:t>
            </a:r>
            <a:r>
              <a:rPr lang="en-US" altLang="zh-CN" sz="2000" dirty="0" smtClean="0"/>
              <a:t>, </a:t>
            </a:r>
            <a:r>
              <a:rPr lang="zh-CN" altLang="en-US" sz="2000" dirty="0" smtClean="0"/>
              <a:t>每个神经元都拥有一个权值向量</a:t>
            </a:r>
            <a:r>
              <a:rPr lang="en-US" altLang="zh-CN" sz="2000" dirty="0" smtClean="0"/>
              <a:t>, </a:t>
            </a:r>
            <a:r>
              <a:rPr lang="zh-CN" altLang="en-US" sz="2000" dirty="0" smtClean="0"/>
              <a:t>网络在接收输入向量后</a:t>
            </a:r>
            <a:r>
              <a:rPr lang="en-US" altLang="zh-CN" sz="2000" dirty="0" smtClean="0"/>
              <a:t>, </a:t>
            </a:r>
            <a:r>
              <a:rPr lang="zh-CN" altLang="en-US" sz="2000" dirty="0" smtClean="0"/>
              <a:t>将会确定输出层获胜神经元</a:t>
            </a:r>
            <a:r>
              <a:rPr lang="en-US" altLang="zh-CN" sz="2000" dirty="0" smtClean="0"/>
              <a:t>, </a:t>
            </a:r>
            <a:r>
              <a:rPr lang="zh-CN" altLang="en-US" sz="2000" dirty="0" smtClean="0"/>
              <a:t>它决定了该输入向量在低维空间中的位置</a:t>
            </a:r>
            <a:r>
              <a:rPr lang="en-US" altLang="zh-CN" sz="2000" dirty="0" smtClean="0"/>
              <a:t>. </a:t>
            </a:r>
          </a:p>
          <a:p>
            <a:endParaRPr lang="en-US" altLang="zh-CN" dirty="0" smtClean="0"/>
          </a:p>
          <a:p>
            <a:endParaRPr lang="en-US" altLang="zh-CN" dirty="0" smtClean="0"/>
          </a:p>
          <a:p>
            <a:endParaRPr lang="en-US" altLang="zh-CN" dirty="0" smtClean="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5591" y="1970958"/>
            <a:ext cx="3744409" cy="3418551"/>
          </a:xfrm>
          <a:prstGeom prst="rect">
            <a:avLst/>
          </a:prstGeom>
        </p:spPr>
      </p:pic>
    </p:spTree>
    <p:extLst>
      <p:ext uri="{BB962C8B-B14F-4D97-AF65-F5344CB8AC3E}">
        <p14:creationId xmlns:p14="http://schemas.microsoft.com/office/powerpoint/2010/main" val="24880345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smtClean="0"/>
              <a:t>SOM </a:t>
            </a:r>
            <a:r>
              <a:rPr lang="zh-CN" altLang="en-US" dirty="0" smtClean="0"/>
              <a:t>网络 </a:t>
            </a:r>
            <a:r>
              <a:rPr lang="en-US" altLang="zh-CN" sz="1600" dirty="0">
                <a:solidFill>
                  <a:srgbClr val="C30D23"/>
                </a:solidFill>
              </a:rPr>
              <a:t>[</a:t>
            </a:r>
            <a:r>
              <a:rPr lang="en-US" altLang="zh-CN" sz="1600" dirty="0" err="1" smtClean="0">
                <a:solidFill>
                  <a:srgbClr val="C30D23"/>
                </a:solidFill>
              </a:rPr>
              <a:t>Kohonen</a:t>
            </a:r>
            <a:r>
              <a:rPr lang="en-US" altLang="zh-CN" sz="1600" dirty="0" smtClean="0">
                <a:solidFill>
                  <a:srgbClr val="C30D23"/>
                </a:solidFill>
              </a:rPr>
              <a:t>,  </a:t>
            </a:r>
            <a:r>
              <a:rPr lang="en-US" altLang="zh-CN" sz="1600" dirty="0">
                <a:solidFill>
                  <a:srgbClr val="C30D23"/>
                </a:solidFill>
              </a:rPr>
              <a:t>1982]</a:t>
            </a:r>
            <a:endParaRPr lang="zh-CN" altLang="en-US" sz="1600" dirty="0">
              <a:solidFill>
                <a:srgbClr val="C30D23"/>
              </a:solidFill>
            </a:endParaRPr>
          </a:p>
        </p:txBody>
      </p:sp>
      <p:sp>
        <p:nvSpPr>
          <p:cNvPr id="4" name="内容占位符 3"/>
          <p:cNvSpPr>
            <a:spLocks noGrp="1"/>
          </p:cNvSpPr>
          <p:nvPr>
            <p:ph sz="quarter" idx="14"/>
          </p:nvPr>
        </p:nvSpPr>
        <p:spPr>
          <a:xfrm>
            <a:off x="318224" y="1663193"/>
            <a:ext cx="4074604" cy="4522454"/>
          </a:xfrm>
        </p:spPr>
        <p:txBody>
          <a:bodyPr>
            <a:normAutofit/>
          </a:bodyPr>
          <a:lstStyle/>
          <a:p>
            <a:pPr marL="342900" indent="-342900">
              <a:lnSpc>
                <a:spcPct val="100000"/>
              </a:lnSpc>
            </a:pPr>
            <a:r>
              <a:rPr lang="en-US" altLang="zh-CN" dirty="0">
                <a:solidFill>
                  <a:schemeClr val="tx2"/>
                </a:solidFill>
                <a:ea typeface="微软雅黑" panose="020B0503020204020204" pitchFamily="34" charset="-122"/>
              </a:rPr>
              <a:t>SOM </a:t>
            </a:r>
            <a:r>
              <a:rPr lang="zh-CN" altLang="en-US" dirty="0">
                <a:solidFill>
                  <a:schemeClr val="tx2"/>
                </a:solidFill>
                <a:ea typeface="微软雅黑" panose="020B0503020204020204" pitchFamily="34" charset="-122"/>
              </a:rPr>
              <a:t>网络训练</a:t>
            </a:r>
            <a:endParaRPr lang="en-US" altLang="zh-CN" dirty="0">
              <a:solidFill>
                <a:schemeClr val="tx2"/>
              </a:solidFill>
              <a:ea typeface="微软雅黑" panose="020B0503020204020204" pitchFamily="34" charset="-122"/>
            </a:endParaRPr>
          </a:p>
          <a:p>
            <a:pPr marL="0" indent="0">
              <a:lnSpc>
                <a:spcPct val="100000"/>
              </a:lnSpc>
              <a:buNone/>
            </a:pPr>
            <a:r>
              <a:rPr lang="en-US" altLang="zh-CN" sz="2000" dirty="0">
                <a:latin typeface="+mn-lt"/>
                <a:ea typeface="+mn-ea"/>
              </a:rPr>
              <a:t>Step1</a:t>
            </a:r>
            <a:r>
              <a:rPr lang="en-US" altLang="zh-CN" sz="2000" dirty="0">
                <a:latin typeface="+mn-lt"/>
              </a:rPr>
              <a:t>:</a:t>
            </a:r>
            <a:r>
              <a:rPr lang="zh-CN" altLang="en-US" sz="2000" dirty="0">
                <a:latin typeface="+mn-lt"/>
              </a:rPr>
              <a:t>接受到一个训练样本</a:t>
            </a:r>
            <a:r>
              <a:rPr lang="zh-CN" altLang="en-US" sz="2000" dirty="0" smtClean="0">
                <a:latin typeface="+mn-lt"/>
              </a:rPr>
              <a:t>后</a:t>
            </a:r>
            <a:r>
              <a:rPr lang="en-US" altLang="zh-CN" sz="2000" dirty="0" smtClean="0">
                <a:latin typeface="+mn-lt"/>
              </a:rPr>
              <a:t>, </a:t>
            </a:r>
            <a:r>
              <a:rPr lang="zh-CN" altLang="en-US" sz="2000" dirty="0" smtClean="0">
                <a:latin typeface="+mn-lt"/>
              </a:rPr>
              <a:t>每个</a:t>
            </a:r>
            <a:r>
              <a:rPr lang="zh-CN" altLang="en-US" sz="2000" dirty="0">
                <a:latin typeface="+mn-lt"/>
              </a:rPr>
              <a:t>输出层神经元计算该样本与自身携带的权向量之间的</a:t>
            </a:r>
            <a:r>
              <a:rPr lang="zh-CN" altLang="en-US" sz="2000" dirty="0" smtClean="0">
                <a:latin typeface="+mn-lt"/>
              </a:rPr>
              <a:t>距离</a:t>
            </a:r>
            <a:r>
              <a:rPr lang="en-US" altLang="zh-CN" sz="2000" dirty="0" smtClean="0">
                <a:latin typeface="+mn-lt"/>
              </a:rPr>
              <a:t>, </a:t>
            </a:r>
            <a:r>
              <a:rPr lang="zh-CN" altLang="en-US" sz="2000" dirty="0" smtClean="0">
                <a:latin typeface="+mn-lt"/>
              </a:rPr>
              <a:t>距离</a:t>
            </a:r>
            <a:r>
              <a:rPr lang="zh-CN" altLang="en-US" sz="2000" dirty="0">
                <a:latin typeface="+mn-lt"/>
              </a:rPr>
              <a:t>最近的神经元成为竞争获胜</a:t>
            </a:r>
            <a:r>
              <a:rPr lang="zh-CN" altLang="en-US" sz="2000" dirty="0" smtClean="0">
                <a:latin typeface="+mn-lt"/>
              </a:rPr>
              <a:t>者</a:t>
            </a:r>
            <a:endParaRPr lang="en-US" altLang="zh-CN" sz="2000" dirty="0" smtClean="0">
              <a:latin typeface="+mn-lt"/>
            </a:endParaRPr>
          </a:p>
          <a:p>
            <a:pPr marL="0" indent="0">
              <a:lnSpc>
                <a:spcPct val="100000"/>
              </a:lnSpc>
              <a:buNone/>
            </a:pPr>
            <a:endParaRPr lang="en-US" altLang="zh-CN" sz="2000" dirty="0">
              <a:latin typeface="+mn-lt"/>
            </a:endParaRPr>
          </a:p>
          <a:p>
            <a:pPr marL="0" indent="0">
              <a:lnSpc>
                <a:spcPct val="100000"/>
              </a:lnSpc>
              <a:buNone/>
            </a:pPr>
            <a:r>
              <a:rPr lang="en-US" altLang="zh-CN" sz="2000" dirty="0">
                <a:latin typeface="+mn-lt"/>
                <a:ea typeface="+mn-ea"/>
              </a:rPr>
              <a:t>Step2</a:t>
            </a:r>
            <a:r>
              <a:rPr lang="en-US" altLang="zh-CN" sz="2000" dirty="0">
                <a:latin typeface="+mn-lt"/>
              </a:rPr>
              <a:t>:</a:t>
            </a:r>
            <a:r>
              <a:rPr lang="zh-CN" altLang="en-US" sz="2000" dirty="0">
                <a:latin typeface="+mn-lt"/>
              </a:rPr>
              <a:t>最佳匹配单元及其近邻神经元的权值将被</a:t>
            </a:r>
            <a:r>
              <a:rPr lang="zh-CN" altLang="en-US" sz="2000" dirty="0" smtClean="0">
                <a:latin typeface="+mn-lt"/>
              </a:rPr>
              <a:t>调整</a:t>
            </a:r>
            <a:r>
              <a:rPr lang="en-US" altLang="zh-CN" sz="2000" dirty="0" smtClean="0">
                <a:latin typeface="+mn-lt"/>
              </a:rPr>
              <a:t>, </a:t>
            </a:r>
            <a:r>
              <a:rPr lang="zh-CN" altLang="en-US" sz="2000" dirty="0" smtClean="0">
                <a:latin typeface="+mn-lt"/>
              </a:rPr>
              <a:t>使得</a:t>
            </a:r>
            <a:r>
              <a:rPr lang="zh-CN" altLang="en-US" sz="2000" dirty="0">
                <a:latin typeface="+mn-lt"/>
              </a:rPr>
              <a:t>这些权向量与当前输入样本的距离</a:t>
            </a:r>
            <a:r>
              <a:rPr lang="zh-CN" altLang="en-US" sz="2000" dirty="0" smtClean="0">
                <a:latin typeface="+mn-lt"/>
              </a:rPr>
              <a:t>缩小</a:t>
            </a:r>
            <a:endParaRPr lang="en-US" altLang="zh-CN" sz="2000" dirty="0">
              <a:latin typeface="+mn-lt"/>
            </a:endParaRPr>
          </a:p>
          <a:p>
            <a:pPr marL="342900" indent="-342900">
              <a:lnSpc>
                <a:spcPct val="100000"/>
              </a:lnSpc>
            </a:pPr>
            <a:endParaRPr lang="en-US" altLang="zh-CN" dirty="0"/>
          </a:p>
          <a:p>
            <a:pPr marL="0" indent="0">
              <a:buNone/>
            </a:pPr>
            <a:endParaRPr lang="en-US" altLang="zh-CN" dirty="0">
              <a:solidFill>
                <a:srgbClr val="C30D23"/>
              </a:solidFill>
            </a:endParaRPr>
          </a:p>
          <a:p>
            <a:pPr marL="0" indent="0">
              <a:buNone/>
            </a:pPr>
            <a:endParaRPr lang="en-US" altLang="zh-CN" sz="2000" dirty="0" smtClean="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2828" y="1779976"/>
            <a:ext cx="4513531" cy="3385148"/>
          </a:xfrm>
          <a:prstGeom prst="rect">
            <a:avLst/>
          </a:prstGeom>
        </p:spPr>
      </p:pic>
    </p:spTree>
    <p:extLst>
      <p:ext uri="{BB962C8B-B14F-4D97-AF65-F5344CB8AC3E}">
        <p14:creationId xmlns:p14="http://schemas.microsoft.com/office/powerpoint/2010/main" val="222651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pPr lvl="0"/>
            <a:r>
              <a:rPr lang="zh-CN" altLang="en-US" dirty="0"/>
              <a:t>级联相关网络 </a:t>
            </a:r>
            <a:r>
              <a:rPr lang="en-US" altLang="zh-CN" sz="1600" dirty="0">
                <a:solidFill>
                  <a:srgbClr val="C00000"/>
                </a:solidFill>
                <a:latin typeface="Verdana"/>
              </a:rPr>
              <a:t>[</a:t>
            </a:r>
            <a:r>
              <a:rPr lang="en-US" altLang="zh-CN" sz="1600" dirty="0" err="1">
                <a:solidFill>
                  <a:srgbClr val="C00000"/>
                </a:solidFill>
                <a:latin typeface="Verdana"/>
              </a:rPr>
              <a:t>Fahlman</a:t>
            </a:r>
            <a:r>
              <a:rPr lang="en-US" altLang="zh-CN" sz="1600" dirty="0">
                <a:solidFill>
                  <a:srgbClr val="C00000"/>
                </a:solidFill>
                <a:latin typeface="Verdana"/>
              </a:rPr>
              <a:t> and </a:t>
            </a:r>
            <a:r>
              <a:rPr lang="en-US" altLang="zh-CN" sz="1600" dirty="0" err="1">
                <a:solidFill>
                  <a:srgbClr val="C00000"/>
                </a:solidFill>
                <a:latin typeface="Verdana"/>
              </a:rPr>
              <a:t>Lebiere</a:t>
            </a:r>
            <a:r>
              <a:rPr lang="en-US" altLang="zh-CN" sz="1600" dirty="0">
                <a:solidFill>
                  <a:srgbClr val="C00000"/>
                </a:solidFill>
                <a:latin typeface="Verdana"/>
              </a:rPr>
              <a:t> 1990]</a:t>
            </a:r>
            <a:endParaRPr lang="en-US" altLang="zh-CN" sz="1600" dirty="0">
              <a:solidFill>
                <a:srgbClr val="C00000"/>
              </a:solidFill>
              <a:latin typeface="微软雅黑" panose="020B0503020204020204" pitchFamily="34" charset="-122"/>
            </a:endParaRPr>
          </a:p>
          <a:p>
            <a:pPr marL="457200" indent="-457200">
              <a:buFont typeface="Wingdings" panose="05000000000000000000" pitchFamily="2" charset="2"/>
              <a:buChar char="p"/>
            </a:pPr>
            <a:endParaRPr lang="zh-CN" altLang="en-US" sz="1900" dirty="0">
              <a:solidFill>
                <a:srgbClr val="C30D23"/>
              </a:solidFill>
            </a:endParaRPr>
          </a:p>
        </p:txBody>
      </p:sp>
      <p:sp>
        <p:nvSpPr>
          <p:cNvPr id="4" name="内容占位符 3"/>
          <p:cNvSpPr>
            <a:spLocks noGrp="1"/>
          </p:cNvSpPr>
          <p:nvPr>
            <p:ph sz="quarter" idx="14"/>
          </p:nvPr>
        </p:nvSpPr>
        <p:spPr>
          <a:xfrm>
            <a:off x="318223" y="1663192"/>
            <a:ext cx="8629650" cy="4474643"/>
          </a:xfrm>
        </p:spPr>
        <p:txBody>
          <a:bodyPr>
            <a:normAutofit/>
          </a:bodyPr>
          <a:lstStyle/>
          <a:p>
            <a:pPr marL="0" indent="0">
              <a:buNone/>
            </a:pPr>
            <a:r>
              <a:rPr lang="zh-CN" altLang="en-US" sz="2000" dirty="0"/>
              <a:t>级联相关网络不仅利用训练样本优化连接权</a:t>
            </a:r>
            <a:r>
              <a:rPr lang="zh-CN" altLang="en-US" sz="2000" dirty="0" smtClean="0"/>
              <a:t>值</a:t>
            </a:r>
            <a:r>
              <a:rPr lang="en-US" altLang="zh-CN" sz="2000" dirty="0" smtClean="0"/>
              <a:t>, </a:t>
            </a:r>
            <a:r>
              <a:rPr lang="zh-CN" altLang="en-US" sz="2000" dirty="0" smtClean="0"/>
              <a:t>阈值参数</a:t>
            </a:r>
            <a:r>
              <a:rPr lang="en-US" altLang="zh-CN" sz="2000" dirty="0" smtClean="0"/>
              <a:t>, </a:t>
            </a:r>
            <a:r>
              <a:rPr lang="zh-CN" altLang="en-US" sz="2000" dirty="0" smtClean="0"/>
              <a:t>将</a:t>
            </a:r>
            <a:r>
              <a:rPr lang="zh-CN" altLang="en-US" sz="2000" dirty="0"/>
              <a:t>网络的结构也当做学习的目标</a:t>
            </a:r>
            <a:r>
              <a:rPr lang="zh-CN" altLang="en-US" sz="2000" dirty="0" smtClean="0"/>
              <a:t>之一</a:t>
            </a:r>
            <a:r>
              <a:rPr lang="en-US" altLang="zh-CN" sz="2000" dirty="0" smtClean="0"/>
              <a:t>, </a:t>
            </a:r>
            <a:r>
              <a:rPr lang="zh-CN" altLang="en-US" sz="2000" dirty="0" smtClean="0"/>
              <a:t>希望</a:t>
            </a:r>
            <a:r>
              <a:rPr lang="zh-CN" altLang="en-US" sz="2000" dirty="0"/>
              <a:t>在训练过程中找到适合数据的</a:t>
            </a:r>
            <a:r>
              <a:rPr lang="zh-CN" altLang="en-US" sz="2000" dirty="0" smtClean="0"/>
              <a:t>网络结构</a:t>
            </a:r>
            <a:r>
              <a:rPr lang="en-US" altLang="zh-CN" sz="2000" dirty="0" smtClean="0"/>
              <a:t>. </a:t>
            </a:r>
            <a:endParaRPr lang="en-US" altLang="zh-CN" sz="2000" dirty="0"/>
          </a:p>
          <a:p>
            <a:pPr marL="342900" indent="-342900">
              <a:lnSpc>
                <a:spcPct val="100000"/>
              </a:lnSpc>
              <a:spcAft>
                <a:spcPts val="600"/>
              </a:spcAft>
            </a:pPr>
            <a:r>
              <a:rPr lang="zh-CN" altLang="en-US" dirty="0">
                <a:solidFill>
                  <a:schemeClr val="tx2"/>
                </a:solidFill>
                <a:ea typeface="微软雅黑" panose="020B0503020204020204" pitchFamily="34" charset="-122"/>
              </a:rPr>
              <a:t>级联与相关</a:t>
            </a:r>
            <a:endParaRPr lang="en-US" altLang="zh-CN" dirty="0">
              <a:solidFill>
                <a:schemeClr val="tx2"/>
              </a:solidFill>
              <a:ea typeface="微软雅黑" panose="020B0503020204020204" pitchFamily="34" charset="-122"/>
            </a:endParaRPr>
          </a:p>
          <a:p>
            <a:pPr marL="0" indent="0">
              <a:buNone/>
            </a:pPr>
            <a:r>
              <a:rPr lang="zh-CN" altLang="en-US" sz="2000" b="1" dirty="0">
                <a:solidFill>
                  <a:srgbClr val="C00000"/>
                </a:solidFill>
              </a:rPr>
              <a:t>级联</a:t>
            </a:r>
            <a:r>
              <a:rPr lang="zh-CN" altLang="en-US" sz="2000" dirty="0"/>
              <a:t>：建立层次连接的层级</a:t>
            </a:r>
            <a:r>
              <a:rPr lang="zh-CN" altLang="en-US" sz="2000" dirty="0" smtClean="0"/>
              <a:t>结构</a:t>
            </a:r>
            <a:endParaRPr lang="en-US" altLang="zh-CN" sz="2000" dirty="0"/>
          </a:p>
          <a:p>
            <a:pPr marL="0" indent="0">
              <a:buNone/>
            </a:pPr>
            <a:r>
              <a:rPr lang="zh-CN" altLang="en-US" sz="2000" b="1" dirty="0">
                <a:solidFill>
                  <a:srgbClr val="C00000"/>
                </a:solidFill>
              </a:rPr>
              <a:t>相关</a:t>
            </a:r>
            <a:r>
              <a:rPr lang="zh-CN" altLang="en-US" sz="2000" dirty="0"/>
              <a:t>：最大化神经元的输出与网络误差时间的相关性来训练相关</a:t>
            </a:r>
            <a:r>
              <a:rPr lang="zh-CN" altLang="en-US" sz="2000" dirty="0" smtClean="0"/>
              <a:t>参数</a:t>
            </a:r>
            <a:endParaRPr lang="en-US" altLang="zh-CN" sz="2000" dirty="0">
              <a:solidFill>
                <a:srgbClr val="023A91"/>
              </a:solidFill>
              <a:latin typeface="微软雅黑" panose="020B0503020204020204" pitchFamily="34" charset="-122"/>
              <a:ea typeface="微软雅黑" panose="020B0503020204020204" pitchFamily="34" charset="-122"/>
            </a:endParaRPr>
          </a:p>
          <a:p>
            <a:pPr marL="342900" indent="-342900">
              <a:lnSpc>
                <a:spcPct val="100000"/>
              </a:lnSpc>
              <a:spcAft>
                <a:spcPts val="600"/>
              </a:spcAft>
            </a:pPr>
            <a:r>
              <a:rPr lang="zh-CN" altLang="en-US" dirty="0">
                <a:solidFill>
                  <a:schemeClr val="tx2"/>
                </a:solidFill>
                <a:ea typeface="微软雅黑" panose="020B0503020204020204" pitchFamily="34" charset="-122"/>
              </a:rPr>
              <a:t>网络优化演示</a:t>
            </a:r>
            <a:endParaRPr lang="en-US" altLang="zh-CN" dirty="0">
              <a:solidFill>
                <a:schemeClr val="tx2"/>
              </a:solidFill>
              <a:ea typeface="微软雅黑" panose="020B0503020204020204" pitchFamily="34" charset="-122"/>
            </a:endParaRPr>
          </a:p>
          <a:p>
            <a:pPr>
              <a:spcBef>
                <a:spcPts val="1200"/>
              </a:spcBef>
              <a:spcAft>
                <a:spcPts val="600"/>
              </a:spcAft>
            </a:pPr>
            <a:endParaRPr lang="en-US" altLang="zh-CN" dirty="0">
              <a:solidFill>
                <a:srgbClr val="023A9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endParaRPr lang="en-US" altLang="zh-CN" dirty="0"/>
          </a:p>
          <a:p>
            <a:pPr marL="0" indent="0">
              <a:buNone/>
            </a:pPr>
            <a:endParaRPr lang="en-US" altLang="zh-CN" dirty="0">
              <a:solidFill>
                <a:srgbClr val="C30D23"/>
              </a:solidFill>
            </a:endParaRPr>
          </a:p>
          <a:p>
            <a:pPr marL="0" indent="0">
              <a:buNone/>
            </a:pPr>
            <a:endParaRPr lang="en-US" altLang="zh-CN" sz="2000" dirty="0" smtClean="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5379" y="4184176"/>
            <a:ext cx="6795337" cy="1953659"/>
          </a:xfrm>
          <a:prstGeom prst="rect">
            <a:avLst/>
          </a:prstGeom>
        </p:spPr>
      </p:pic>
    </p:spTree>
    <p:extLst>
      <p:ext uri="{BB962C8B-B14F-4D97-AF65-F5344CB8AC3E}">
        <p14:creationId xmlns:p14="http://schemas.microsoft.com/office/powerpoint/2010/main" val="37688917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540" y="3104753"/>
            <a:ext cx="2406926" cy="3073460"/>
          </a:xfrm>
          <a:prstGeom prst="rect">
            <a:avLst/>
          </a:prstGeom>
        </p:spPr>
      </p:pic>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fontScale="92500" lnSpcReduction="10000"/>
          </a:bodyPr>
          <a:lstStyle/>
          <a:p>
            <a:pPr lvl="0"/>
            <a:r>
              <a:rPr lang="en-US" altLang="zh-CN" sz="3200" dirty="0"/>
              <a:t>Elman </a:t>
            </a:r>
            <a:r>
              <a:rPr lang="zh-CN" altLang="en-US" sz="3200" dirty="0"/>
              <a:t>网络 </a:t>
            </a:r>
            <a:r>
              <a:rPr lang="en-US" altLang="zh-CN" sz="1700" dirty="0">
                <a:solidFill>
                  <a:srgbClr val="C00000"/>
                </a:solidFill>
                <a:latin typeface="Verdana"/>
              </a:rPr>
              <a:t>[Elman 1990]</a:t>
            </a:r>
            <a:endParaRPr lang="en-US" altLang="zh-CN" sz="1700" dirty="0">
              <a:solidFill>
                <a:srgbClr val="C00000"/>
              </a:solidFill>
              <a:latin typeface="微软雅黑" panose="020B0503020204020204" pitchFamily="34" charset="-122"/>
            </a:endParaRPr>
          </a:p>
          <a:p>
            <a:endParaRPr lang="zh-CN" altLang="en-US" dirty="0"/>
          </a:p>
        </p:txBody>
      </p:sp>
      <p:sp>
        <p:nvSpPr>
          <p:cNvPr id="4" name="内容占位符 3"/>
          <p:cNvSpPr>
            <a:spLocks noGrp="1"/>
          </p:cNvSpPr>
          <p:nvPr>
            <p:ph sz="quarter" idx="14"/>
          </p:nvPr>
        </p:nvSpPr>
        <p:spPr/>
        <p:txBody>
          <a:bodyPr>
            <a:normAutofit lnSpcReduction="10000"/>
          </a:bodyPr>
          <a:lstStyle/>
          <a:p>
            <a:pPr marL="342900" indent="-342900">
              <a:lnSpc>
                <a:spcPct val="100000"/>
              </a:lnSpc>
            </a:pPr>
            <a:r>
              <a:rPr lang="zh-CN" altLang="en-US" dirty="0">
                <a:solidFill>
                  <a:schemeClr val="tx2"/>
                </a:solidFill>
                <a:ea typeface="微软雅黑" panose="020B0503020204020204" pitchFamily="34" charset="-122"/>
              </a:rPr>
              <a:t>递归神经网络</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允许网络中出现环形</a:t>
            </a:r>
            <a:r>
              <a:rPr lang="zh-CN" altLang="en-US" sz="2000" dirty="0" smtClean="0"/>
              <a:t>结构</a:t>
            </a:r>
            <a:r>
              <a:rPr lang="en-US" altLang="zh-CN" sz="2000" dirty="0" smtClean="0"/>
              <a:t>, </a:t>
            </a:r>
            <a:r>
              <a:rPr lang="zh-CN" altLang="en-US" sz="2000" dirty="0" smtClean="0"/>
              <a:t>使得</a:t>
            </a:r>
            <a:r>
              <a:rPr lang="zh-CN" altLang="en-US" sz="2000" dirty="0"/>
              <a:t>神经元的输出反馈回来作为</a:t>
            </a:r>
            <a:r>
              <a:rPr lang="zh-CN" altLang="en-US" sz="2000" dirty="0" smtClean="0"/>
              <a:t>输入信号</a:t>
            </a:r>
            <a:endParaRPr lang="en-US" altLang="zh-CN" sz="2000" dirty="0"/>
          </a:p>
          <a:p>
            <a:pPr marL="342900" indent="-342900">
              <a:buFont typeface="Wingdings" panose="05000000000000000000" pitchFamily="2" charset="2"/>
              <a:buChar char="l"/>
            </a:pPr>
            <a:r>
              <a:rPr lang="en-US" altLang="zh-CN" sz="2000" i="1" dirty="0"/>
              <a:t>t</a:t>
            </a:r>
            <a:r>
              <a:rPr lang="en-US" altLang="zh-CN" sz="2000" i="1" dirty="0" smtClean="0"/>
              <a:t> </a:t>
            </a:r>
            <a:r>
              <a:rPr lang="zh-CN" altLang="en-US" sz="2000" dirty="0" smtClean="0"/>
              <a:t>时刻</a:t>
            </a:r>
            <a:r>
              <a:rPr lang="zh-CN" altLang="en-US" sz="2000" dirty="0"/>
              <a:t>网络的输出状态：</a:t>
            </a:r>
            <a:r>
              <a:rPr lang="zh-CN" altLang="en-US" sz="2000" dirty="0" smtClean="0"/>
              <a:t>由</a:t>
            </a:r>
            <a:r>
              <a:rPr lang="en-US" altLang="zh-CN" sz="2000" dirty="0"/>
              <a:t> </a:t>
            </a:r>
            <a:r>
              <a:rPr lang="en-US" altLang="zh-CN" sz="2000" i="1" dirty="0" smtClean="0"/>
              <a:t>t</a:t>
            </a:r>
            <a:r>
              <a:rPr lang="en-US" altLang="zh-CN" sz="2000" dirty="0" smtClean="0"/>
              <a:t> </a:t>
            </a:r>
            <a:r>
              <a:rPr lang="zh-CN" altLang="en-US" sz="2000" dirty="0" smtClean="0"/>
              <a:t>时刻</a:t>
            </a:r>
            <a:r>
              <a:rPr lang="zh-CN" altLang="en-US" sz="2000" dirty="0"/>
              <a:t>的输入状态</a:t>
            </a:r>
            <a:r>
              <a:rPr lang="zh-CN" altLang="en-US" sz="2000" dirty="0" smtClean="0"/>
              <a:t>和 </a:t>
            </a:r>
            <a:r>
              <a:rPr lang="en-US" altLang="zh-CN" sz="2000" i="1" dirty="0" smtClean="0"/>
              <a:t>t</a:t>
            </a:r>
            <a:r>
              <a:rPr lang="en-US" altLang="zh-CN" sz="2000" dirty="0" smtClean="0"/>
              <a:t>-1 </a:t>
            </a:r>
            <a:r>
              <a:rPr lang="zh-CN" altLang="en-US" sz="2000" dirty="0" smtClean="0"/>
              <a:t>时刻</a:t>
            </a:r>
            <a:r>
              <a:rPr lang="zh-CN" altLang="en-US" sz="2000" dirty="0"/>
              <a:t>的网络状态</a:t>
            </a:r>
            <a:r>
              <a:rPr lang="zh-CN" altLang="en-US" sz="2000" dirty="0" smtClean="0"/>
              <a:t>决定</a:t>
            </a:r>
            <a:endParaRPr lang="en-US" altLang="zh-CN" sz="2000" dirty="0"/>
          </a:p>
          <a:p>
            <a:pPr marL="342900" lvl="0" indent="-342900">
              <a:lnSpc>
                <a:spcPct val="110000"/>
              </a:lnSpc>
            </a:pPr>
            <a:r>
              <a:rPr lang="en-US" altLang="zh-CN" dirty="0">
                <a:solidFill>
                  <a:schemeClr val="tx2"/>
                </a:solidFill>
                <a:ea typeface="微软雅黑" panose="020B0503020204020204" pitchFamily="34" charset="-122"/>
              </a:rPr>
              <a:t>Elman </a:t>
            </a:r>
            <a:r>
              <a:rPr lang="zh-CN" altLang="en-US" dirty="0">
                <a:solidFill>
                  <a:schemeClr val="tx2"/>
                </a:solidFill>
                <a:ea typeface="微软雅黑" panose="020B0503020204020204" pitchFamily="34" charset="-122"/>
              </a:rPr>
              <a:t>网络</a:t>
            </a:r>
            <a:endParaRPr lang="en-US" altLang="zh-CN" dirty="0">
              <a:solidFill>
                <a:schemeClr val="tx2"/>
              </a:solidFill>
              <a:ea typeface="微软雅黑" panose="020B0503020204020204" pitchFamily="34" charset="-122"/>
            </a:endParaRPr>
          </a:p>
          <a:p>
            <a:pPr marL="0" indent="0">
              <a:buNone/>
            </a:pPr>
            <a:r>
              <a:rPr lang="en-US" altLang="zh-CN" sz="2000" dirty="0" err="1"/>
              <a:t>Elamn</a:t>
            </a:r>
            <a:r>
              <a:rPr lang="en-US" altLang="zh-CN" sz="2000" dirty="0"/>
              <a:t> </a:t>
            </a:r>
            <a:r>
              <a:rPr lang="zh-CN" altLang="en-US" sz="2000" dirty="0"/>
              <a:t>网络是最常用的递归神经网络</a:t>
            </a:r>
            <a:r>
              <a:rPr lang="zh-CN" altLang="en-US" sz="2000" dirty="0" smtClean="0"/>
              <a:t>之一</a:t>
            </a:r>
            <a:r>
              <a:rPr lang="en-US" altLang="zh-CN" sz="2000" dirty="0" smtClean="0"/>
              <a:t>, </a:t>
            </a:r>
            <a:r>
              <a:rPr lang="zh-CN" altLang="en-US" sz="2000" dirty="0" smtClean="0"/>
              <a:t>结构</a:t>
            </a:r>
            <a:r>
              <a:rPr lang="zh-CN" altLang="en-US" sz="2000" dirty="0"/>
              <a:t>如</a:t>
            </a:r>
            <a:r>
              <a:rPr lang="zh-CN" altLang="en-US" sz="2000" dirty="0" smtClean="0"/>
              <a:t>图所示</a:t>
            </a:r>
            <a:r>
              <a:rPr lang="en-US" altLang="zh-CN" sz="2000" dirty="0" smtClean="0"/>
              <a:t>, </a:t>
            </a:r>
          </a:p>
          <a:p>
            <a:pPr marL="0" indent="0">
              <a:buNone/>
            </a:pPr>
            <a:r>
              <a:rPr lang="zh-CN" altLang="en-US" sz="2000" dirty="0" smtClean="0"/>
              <a:t>这种结构与前馈神经网络很相似</a:t>
            </a:r>
            <a:r>
              <a:rPr lang="en-US" altLang="zh-CN" sz="2000" dirty="0" smtClean="0"/>
              <a:t>, </a:t>
            </a:r>
            <a:r>
              <a:rPr lang="zh-CN" altLang="en-US" sz="2000" dirty="0" smtClean="0"/>
              <a:t>但是隐层神经元的输出</a:t>
            </a:r>
            <a:endParaRPr lang="en-US" altLang="zh-CN" sz="2000" dirty="0" smtClean="0"/>
          </a:p>
          <a:p>
            <a:pPr marL="0" indent="0">
              <a:buNone/>
            </a:pPr>
            <a:r>
              <a:rPr lang="zh-CN" altLang="en-US" sz="2000" dirty="0" smtClean="0"/>
              <a:t>被反馈回来</a:t>
            </a:r>
            <a:r>
              <a:rPr lang="en-US" altLang="zh-CN" sz="2000" dirty="0" smtClean="0"/>
              <a:t>, </a:t>
            </a:r>
            <a:r>
              <a:rPr lang="zh-CN" altLang="en-US" sz="2000" dirty="0" smtClean="0"/>
              <a:t>与下一时刻输入层神经元</a:t>
            </a:r>
            <a:r>
              <a:rPr lang="zh-CN" altLang="en-US" sz="2000" dirty="0"/>
              <a:t>提供</a:t>
            </a:r>
            <a:r>
              <a:rPr lang="zh-CN" altLang="en-US" sz="2000" dirty="0" smtClean="0"/>
              <a:t>的信号一起</a:t>
            </a:r>
            <a:r>
              <a:rPr lang="en-US" altLang="zh-CN" sz="2000" dirty="0" smtClean="0"/>
              <a:t>, </a:t>
            </a:r>
          </a:p>
          <a:p>
            <a:pPr marL="0" indent="0">
              <a:buNone/>
            </a:pPr>
            <a:r>
              <a:rPr lang="zh-CN" altLang="en-US" sz="2000" dirty="0" smtClean="0"/>
              <a:t>作为隐层神经元在下一时刻的输入</a:t>
            </a:r>
            <a:endParaRPr lang="en-US" altLang="zh-CN" sz="2000" dirty="0" smtClean="0"/>
          </a:p>
          <a:p>
            <a:pPr marL="342900" indent="-342900">
              <a:lnSpc>
                <a:spcPct val="120000"/>
              </a:lnSpc>
            </a:pPr>
            <a:r>
              <a:rPr lang="zh-CN" altLang="en-US" dirty="0">
                <a:solidFill>
                  <a:schemeClr val="tx2"/>
                </a:solidFill>
                <a:ea typeface="微软雅黑" panose="020B0503020204020204" pitchFamily="34" charset="-122"/>
              </a:rPr>
              <a:t>训练算法</a:t>
            </a:r>
            <a:endParaRPr lang="en-US" altLang="zh-CN" dirty="0">
              <a:solidFill>
                <a:schemeClr val="tx2"/>
              </a:solidFill>
              <a:ea typeface="微软雅黑" panose="020B0503020204020204" pitchFamily="34" charset="-122"/>
            </a:endParaRPr>
          </a:p>
          <a:p>
            <a:pPr marL="0" indent="0">
              <a:buNone/>
            </a:pPr>
            <a:r>
              <a:rPr lang="zh-CN" altLang="en-US" sz="2000" dirty="0"/>
              <a:t>推广的</a:t>
            </a:r>
            <a:r>
              <a:rPr lang="en-US" altLang="zh-CN" sz="2000" dirty="0"/>
              <a:t>BP</a:t>
            </a:r>
            <a:r>
              <a:rPr lang="zh-CN" altLang="en-US" sz="2000" dirty="0" smtClean="0"/>
              <a:t>算法</a:t>
            </a:r>
            <a:r>
              <a:rPr lang="en-US" altLang="zh-CN" sz="2000" dirty="0" smtClean="0"/>
              <a:t>. </a:t>
            </a:r>
            <a:r>
              <a:rPr lang="en-US" altLang="zh-CN" sz="2000" b="1" dirty="0" smtClean="0">
                <a:solidFill>
                  <a:srgbClr val="C30D23"/>
                </a:solidFill>
                <a:latin typeface="Verdana"/>
              </a:rPr>
              <a:t> </a:t>
            </a:r>
            <a:r>
              <a:rPr lang="en-US" altLang="zh-CN" sz="1600" dirty="0">
                <a:solidFill>
                  <a:srgbClr val="C30D23"/>
                </a:solidFill>
                <a:latin typeface="Verdana"/>
              </a:rPr>
              <a:t>[</a:t>
            </a:r>
            <a:r>
              <a:rPr lang="en-US" altLang="zh-CN" sz="1600" dirty="0" smtClean="0">
                <a:solidFill>
                  <a:srgbClr val="C30D23"/>
                </a:solidFill>
                <a:latin typeface="Verdana"/>
              </a:rPr>
              <a:t>Pineda,  </a:t>
            </a:r>
            <a:r>
              <a:rPr lang="en-US" altLang="zh-CN" sz="1600" dirty="0">
                <a:solidFill>
                  <a:srgbClr val="C30D23"/>
                </a:solidFill>
                <a:latin typeface="Verdana"/>
              </a:rPr>
              <a:t>1987</a:t>
            </a:r>
            <a:r>
              <a:rPr lang="en-US" altLang="zh-CN" sz="1600" dirty="0" smtClean="0">
                <a:solidFill>
                  <a:srgbClr val="C30D23"/>
                </a:solidFill>
                <a:latin typeface="Verdana"/>
              </a:rPr>
              <a:t>]</a:t>
            </a:r>
            <a:endParaRPr lang="en-US" altLang="zh-CN" sz="1600" dirty="0">
              <a:solidFill>
                <a:srgbClr val="C30D23"/>
              </a:solidFill>
              <a:latin typeface="Verdana"/>
            </a:endParaRPr>
          </a:p>
          <a:p>
            <a:pPr marL="0" indent="0">
              <a:buNone/>
            </a:pPr>
            <a:endParaRPr lang="en-US" altLang="zh-CN" sz="2000" dirty="0"/>
          </a:p>
          <a:p>
            <a:pPr marL="0" indent="0">
              <a:buNone/>
            </a:pPr>
            <a:endParaRPr lang="en-US" altLang="zh-CN" sz="2000" dirty="0"/>
          </a:p>
          <a:p>
            <a:endParaRPr lang="zh-CN" altLang="en-US" dirty="0"/>
          </a:p>
        </p:txBody>
      </p:sp>
    </p:spTree>
    <p:extLst>
      <p:ext uri="{BB962C8B-B14F-4D97-AF65-F5344CB8AC3E}">
        <p14:creationId xmlns:p14="http://schemas.microsoft.com/office/powerpoint/2010/main" val="1455622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神经网络发展史</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第三阶段</a:t>
            </a:r>
            <a:endParaRPr lang="zh-CN" altLang="en-US" dirty="0"/>
          </a:p>
        </p:txBody>
      </p:sp>
      <p:sp>
        <p:nvSpPr>
          <p:cNvPr id="4" name="内容占位符 3"/>
          <p:cNvSpPr>
            <a:spLocks noGrp="1"/>
          </p:cNvSpPr>
          <p:nvPr>
            <p:ph sz="quarter" idx="14"/>
          </p:nvPr>
        </p:nvSpPr>
        <p:spPr/>
        <p:txBody>
          <a:bodyPr>
            <a:normAutofit/>
          </a:bodyPr>
          <a:lstStyle/>
          <a:p>
            <a:pPr marL="342900" indent="-342900">
              <a:lnSpc>
                <a:spcPct val="100000"/>
              </a:lnSpc>
              <a:buFont typeface="Wingdings" panose="05000000000000000000" pitchFamily="2" charset="2"/>
              <a:buChar char="l"/>
            </a:pPr>
            <a:r>
              <a:rPr lang="en-US" altLang="zh-CN" sz="2000" dirty="0" smtClean="0"/>
              <a:t>2006</a:t>
            </a:r>
            <a:r>
              <a:rPr lang="zh-CN" altLang="en-US" sz="2000" dirty="0" smtClean="0"/>
              <a:t>年</a:t>
            </a:r>
            <a:r>
              <a:rPr lang="en-US" altLang="zh-CN" sz="2000" dirty="0" smtClean="0"/>
              <a:t>, Hinton</a:t>
            </a:r>
            <a:r>
              <a:rPr lang="zh-CN" altLang="en-US" sz="2000" dirty="0" smtClean="0"/>
              <a:t>提出了深度</a:t>
            </a:r>
            <a:r>
              <a:rPr lang="zh-CN" altLang="en-US" sz="2000" dirty="0"/>
              <a:t>信念</a:t>
            </a:r>
            <a:r>
              <a:rPr lang="zh-CN" altLang="en-US" sz="2000" dirty="0" smtClean="0"/>
              <a:t>网络</a:t>
            </a:r>
            <a:r>
              <a:rPr lang="en-US" altLang="zh-CN" sz="2000" dirty="0" smtClean="0"/>
              <a:t>(DBN), </a:t>
            </a:r>
            <a:r>
              <a:rPr lang="zh-CN" altLang="en-US" sz="2000" dirty="0" smtClean="0"/>
              <a:t>通过“预训练</a:t>
            </a:r>
            <a:r>
              <a:rPr lang="en-US" altLang="zh-CN" sz="2000" dirty="0" smtClean="0"/>
              <a:t>+</a:t>
            </a:r>
            <a:r>
              <a:rPr lang="zh-CN" altLang="en-US" sz="2000" dirty="0" smtClean="0"/>
              <a:t>微调”使得深度模型的最优化变得相对容易</a:t>
            </a:r>
            <a:endParaRPr lang="en-US" altLang="zh-CN" sz="2000" dirty="0" smtClean="0"/>
          </a:p>
          <a:p>
            <a:pPr marL="342900" indent="-342900">
              <a:lnSpc>
                <a:spcPct val="100000"/>
              </a:lnSpc>
              <a:buFont typeface="Wingdings" panose="05000000000000000000" pitchFamily="2" charset="2"/>
              <a:buChar char="l"/>
            </a:pPr>
            <a:r>
              <a:rPr lang="en-US" altLang="zh-CN" sz="2000" dirty="0" smtClean="0"/>
              <a:t>2012</a:t>
            </a:r>
            <a:r>
              <a:rPr lang="zh-CN" altLang="en-US" sz="2000" dirty="0" smtClean="0"/>
              <a:t>年</a:t>
            </a:r>
            <a:r>
              <a:rPr lang="en-US" altLang="zh-CN" sz="2000" dirty="0" smtClean="0"/>
              <a:t>, Hinton </a:t>
            </a:r>
            <a:r>
              <a:rPr lang="zh-CN" altLang="en-US" sz="2000" dirty="0" smtClean="0"/>
              <a:t>组参加</a:t>
            </a:r>
            <a:r>
              <a:rPr lang="en-US" altLang="zh-CN" sz="2000" dirty="0" smtClean="0"/>
              <a:t>ImageNet </a:t>
            </a:r>
            <a:r>
              <a:rPr lang="zh-CN" altLang="en-US" sz="2000" dirty="0" smtClean="0"/>
              <a:t>竞赛</a:t>
            </a:r>
            <a:r>
              <a:rPr lang="en-US" altLang="zh-CN" sz="2000" dirty="0" smtClean="0"/>
              <a:t>, </a:t>
            </a:r>
            <a:r>
              <a:rPr lang="zh-CN" altLang="en-US" sz="2000" dirty="0" smtClean="0"/>
              <a:t>使用 </a:t>
            </a:r>
            <a:r>
              <a:rPr lang="en-US" altLang="zh-CN" sz="2000" dirty="0" smtClean="0"/>
              <a:t>CNN </a:t>
            </a:r>
            <a:r>
              <a:rPr lang="zh-CN" altLang="en-US" sz="2000" dirty="0" smtClean="0"/>
              <a:t>模型</a:t>
            </a:r>
            <a:r>
              <a:rPr lang="zh-CN" altLang="en-US" sz="2000" dirty="0">
                <a:cs typeface="Arial" panose="020B0604020202020204" pitchFamily="34" charset="0"/>
              </a:rPr>
              <a:t>以</a:t>
            </a:r>
            <a:r>
              <a:rPr lang="zh-CN" altLang="en-US" sz="2000" dirty="0" smtClean="0">
                <a:cs typeface="Arial" panose="020B0604020202020204" pitchFamily="34" charset="0"/>
              </a:rPr>
              <a:t>超过第二名</a:t>
            </a:r>
            <a:r>
              <a:rPr lang="en-US" altLang="zh-CN" sz="2000" dirty="0" smtClean="0">
                <a:cs typeface="Arial" panose="020B0604020202020204" pitchFamily="34" charset="0"/>
              </a:rPr>
              <a:t>10</a:t>
            </a:r>
            <a:r>
              <a:rPr lang="zh-CN" altLang="en-US" sz="2000" dirty="0">
                <a:cs typeface="Arial" panose="020B0604020202020204" pitchFamily="34" charset="0"/>
              </a:rPr>
              <a:t>个</a:t>
            </a:r>
            <a:r>
              <a:rPr lang="zh-CN" altLang="en-US" sz="2000" dirty="0" smtClean="0">
                <a:cs typeface="Arial" panose="020B0604020202020204" pitchFamily="34" charset="0"/>
              </a:rPr>
              <a:t>百分点的成绩夺得当年竞赛的冠军</a:t>
            </a:r>
            <a:endParaRPr lang="en-US" altLang="zh-CN" sz="2000" dirty="0" smtClean="0">
              <a:cs typeface="Arial" panose="020B0604020202020204" pitchFamily="34" charset="0"/>
            </a:endParaRPr>
          </a:p>
          <a:p>
            <a:pPr marL="342900" indent="-342900">
              <a:lnSpc>
                <a:spcPct val="100000"/>
              </a:lnSpc>
              <a:buFont typeface="Wingdings" panose="05000000000000000000" pitchFamily="2" charset="2"/>
              <a:buChar char="l"/>
            </a:pPr>
            <a:r>
              <a:rPr lang="zh-CN" altLang="en-US" sz="2000" dirty="0" smtClean="0">
                <a:cs typeface="Arial" panose="020B0604020202020204" pitchFamily="34" charset="0"/>
              </a:rPr>
              <a:t>伴随云计算、大数据时代的到来，计算能力的大幅提升，使得深度学习模型在计算机视觉、自然语言处理、语音识别等众多领域都取得了较大的成功</a:t>
            </a:r>
            <a:endParaRPr lang="zh-CN" altLang="en-US" sz="2000"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99" y="4174317"/>
            <a:ext cx="2923669" cy="2042821"/>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317" y="4039789"/>
            <a:ext cx="3068025" cy="2214998"/>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2860" y="4039789"/>
            <a:ext cx="2541622" cy="2220833"/>
          </a:xfrm>
          <a:prstGeom prst="rect">
            <a:avLst/>
          </a:prstGeom>
        </p:spPr>
      </p:pic>
    </p:spTree>
    <p:extLst>
      <p:ext uri="{BB962C8B-B14F-4D97-AF65-F5344CB8AC3E}">
        <p14:creationId xmlns:p14="http://schemas.microsoft.com/office/powerpoint/2010/main" val="2587778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smtClean="0"/>
              <a:t>Boltzmann </a:t>
            </a:r>
            <a:r>
              <a:rPr lang="zh-CN" altLang="en-US" dirty="0" smtClean="0"/>
              <a:t>机</a:t>
            </a:r>
            <a:endParaRPr lang="zh-CN" altLang="en-US" dirty="0"/>
          </a:p>
        </p:txBody>
      </p:sp>
      <p:sp>
        <p:nvSpPr>
          <p:cNvPr id="4" name="内容占位符 3"/>
          <p:cNvSpPr>
            <a:spLocks noGrp="1"/>
          </p:cNvSpPr>
          <p:nvPr>
            <p:ph sz="quarter" idx="14"/>
          </p:nvPr>
        </p:nvSpPr>
        <p:spPr>
          <a:xfrm>
            <a:off x="310319" y="1698877"/>
            <a:ext cx="8629650" cy="4343400"/>
          </a:xfrm>
        </p:spPr>
        <p:txBody>
          <a:bodyPr>
            <a:normAutofit lnSpcReduction="10000"/>
          </a:bodyPr>
          <a:lstStyle/>
          <a:p>
            <a:pPr marL="342900" indent="-342900">
              <a:lnSpc>
                <a:spcPct val="100000"/>
              </a:lnSpc>
            </a:pPr>
            <a:r>
              <a:rPr lang="zh-CN" altLang="en-US" dirty="0">
                <a:solidFill>
                  <a:schemeClr val="tx2"/>
                </a:solidFill>
                <a:ea typeface="微软雅黑" panose="020B0503020204020204" pitchFamily="34" charset="-122"/>
              </a:rPr>
              <a:t>能量模型</a:t>
            </a:r>
            <a:endParaRPr lang="en-US" altLang="zh-CN" dirty="0">
              <a:solidFill>
                <a:schemeClr val="tx2"/>
              </a:solidFill>
              <a:ea typeface="微软雅黑" panose="020B0503020204020204" pitchFamily="34" charset="-122"/>
            </a:endParaRPr>
          </a:p>
          <a:p>
            <a:pPr marL="0" indent="0">
              <a:buNone/>
            </a:pPr>
            <a:r>
              <a:rPr lang="zh-CN" altLang="en-US" sz="2000" dirty="0" smtClean="0">
                <a:latin typeface="幼圆" panose="02010509060101010101" pitchFamily="49" charset="-122"/>
              </a:rPr>
              <a:t>神经网络中有一类模型为网络定义一个“能量”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能量最小化时网络达到理想状态</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而网络的训练就是在最小化这个能量函数</a:t>
            </a:r>
            <a:r>
              <a:rPr lang="en-US" altLang="zh-CN" sz="2000" dirty="0" smtClean="0">
                <a:latin typeface="幼圆" panose="02010509060101010101" pitchFamily="49" charset="-122"/>
              </a:rPr>
              <a:t>. </a:t>
            </a:r>
          </a:p>
          <a:p>
            <a:pPr marL="342900" indent="-342900">
              <a:lnSpc>
                <a:spcPct val="100000"/>
              </a:lnSpc>
            </a:pPr>
            <a:r>
              <a:rPr lang="en-US" altLang="zh-CN" dirty="0" smtClean="0">
                <a:solidFill>
                  <a:schemeClr val="tx2"/>
                </a:solidFill>
                <a:ea typeface="微软雅黑" panose="020B0503020204020204" pitchFamily="34" charset="-122"/>
              </a:rPr>
              <a:t>Boltzmann </a:t>
            </a:r>
            <a:r>
              <a:rPr lang="zh-CN" altLang="en-US" dirty="0" smtClean="0">
                <a:solidFill>
                  <a:schemeClr val="tx2"/>
                </a:solidFill>
                <a:ea typeface="微软雅黑" panose="020B0503020204020204" pitchFamily="34" charset="-122"/>
              </a:rPr>
              <a:t>机 </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en-US" altLang="zh-CN" sz="2000" dirty="0">
                <a:ea typeface="微软雅黑" panose="020B0503020204020204" pitchFamily="34" charset="-122"/>
              </a:rPr>
              <a:t>Boltzmann</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机就是一种基于能量的模型</a:t>
            </a:r>
            <a:endParaRPr lang="en-US" altLang="zh-CN" sz="2000" dirty="0" smtClean="0">
              <a:latin typeface="幼圆" panose="02010509060101010101" pitchFamily="49" charset="-122"/>
            </a:endParaRPr>
          </a:p>
          <a:p>
            <a:pPr marL="342900" indent="-342900">
              <a:buFont typeface="Wingdings" panose="05000000000000000000" pitchFamily="2" charset="2"/>
              <a:buChar char="l"/>
            </a:pPr>
            <a:r>
              <a:rPr lang="zh-CN" altLang="en-US" sz="2000" dirty="0" smtClean="0">
                <a:latin typeface="幼圆" panose="02010509060101010101" pitchFamily="49" charset="-122"/>
              </a:rPr>
              <a:t>结构：显层与隐层</a:t>
            </a:r>
            <a:endParaRPr lang="en-US" altLang="zh-CN" sz="2000" dirty="0" smtClean="0">
              <a:latin typeface="幼圆" panose="02010509060101010101" pitchFamily="49" charset="-122"/>
            </a:endParaRPr>
          </a:p>
          <a:p>
            <a:pPr marL="0" indent="0">
              <a:buNone/>
            </a:pPr>
            <a:r>
              <a:rPr lang="zh-CN" altLang="en-US" sz="2000" dirty="0" smtClean="0">
                <a:latin typeface="幼圆" panose="02010509060101010101" pitchFamily="49" charset="-122"/>
              </a:rPr>
              <a:t>   显</a:t>
            </a:r>
            <a:r>
              <a:rPr lang="zh-CN" altLang="en-US" sz="2000" dirty="0">
                <a:latin typeface="幼圆" panose="02010509060101010101" pitchFamily="49" charset="-122"/>
              </a:rPr>
              <a:t>层：数据的输入输出</a:t>
            </a:r>
            <a:endParaRPr lang="en-US" altLang="zh-CN" sz="2000" dirty="0">
              <a:latin typeface="幼圆" panose="02010509060101010101" pitchFamily="49" charset="-122"/>
            </a:endParaRPr>
          </a:p>
          <a:p>
            <a:pPr marL="0" indent="0">
              <a:buNone/>
            </a:pPr>
            <a:r>
              <a:rPr lang="zh-CN" altLang="en-US" sz="2000" dirty="0" smtClean="0">
                <a:latin typeface="幼圆" panose="02010509060101010101" pitchFamily="49" charset="-122"/>
              </a:rPr>
              <a:t>   隐</a:t>
            </a:r>
            <a:r>
              <a:rPr lang="zh-CN" altLang="en-US" sz="2000" dirty="0">
                <a:latin typeface="幼圆" panose="02010509060101010101" pitchFamily="49" charset="-122"/>
              </a:rPr>
              <a:t>层：数据的内在</a:t>
            </a:r>
            <a:r>
              <a:rPr lang="zh-CN" altLang="en-US" sz="2000" dirty="0" smtClean="0">
                <a:latin typeface="幼圆" panose="02010509060101010101" pitchFamily="49" charset="-122"/>
              </a:rPr>
              <a:t>表达</a:t>
            </a:r>
            <a:endParaRPr lang="en-US" altLang="zh-CN" sz="2000" dirty="0" smtClean="0">
              <a:latin typeface="幼圆" panose="02010509060101010101" pitchFamily="49" charset="-122"/>
            </a:endParaRPr>
          </a:p>
          <a:p>
            <a:pPr marL="342900" indent="-342900">
              <a:buFont typeface="Wingdings" panose="05000000000000000000" pitchFamily="2" charset="2"/>
              <a:buChar char="l"/>
            </a:pPr>
            <a:r>
              <a:rPr lang="zh-CN" altLang="en-US" sz="2000" dirty="0" smtClean="0">
                <a:latin typeface="幼圆" panose="02010509060101010101" pitchFamily="49" charset="-122"/>
              </a:rPr>
              <a:t>神经元</a:t>
            </a:r>
            <a:endParaRPr lang="en-US" altLang="zh-CN" sz="2000" dirty="0" smtClean="0">
              <a:latin typeface="幼圆" panose="02010509060101010101" pitchFamily="49" charset="-122"/>
            </a:endParaRPr>
          </a:p>
          <a:p>
            <a:pPr marL="0" indent="0">
              <a:buNone/>
            </a:pPr>
            <a:r>
              <a:rPr lang="zh-CN" altLang="en-US" sz="2000" dirty="0" smtClean="0">
                <a:latin typeface="幼圆" panose="02010509060101010101" pitchFamily="49" charset="-122"/>
              </a:rPr>
              <a:t>   布尔型</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即只能取</a:t>
            </a:r>
            <a:r>
              <a:rPr lang="en-US" altLang="zh-CN" sz="2000" dirty="0" smtClean="0">
                <a:latin typeface="幼圆" panose="02010509060101010101" pitchFamily="49" charset="-122"/>
              </a:rPr>
              <a:t>0</a:t>
            </a:r>
            <a:r>
              <a:rPr lang="zh-CN" altLang="en-US" sz="2000" dirty="0" smtClean="0">
                <a:latin typeface="幼圆" panose="02010509060101010101" pitchFamily="49" charset="-122"/>
              </a:rPr>
              <a:t>和</a:t>
            </a:r>
            <a:r>
              <a:rPr lang="en-US" altLang="zh-CN" sz="2000" dirty="0" smtClean="0">
                <a:latin typeface="幼圆" panose="02010509060101010101" pitchFamily="49" charset="-122"/>
              </a:rPr>
              <a:t>1 </a:t>
            </a:r>
            <a:r>
              <a:rPr lang="zh-CN" altLang="en-US" sz="2000" dirty="0" smtClean="0">
                <a:latin typeface="幼圆" panose="02010509060101010101" pitchFamily="49" charset="-122"/>
              </a:rPr>
              <a:t>两种状态</a:t>
            </a:r>
            <a:r>
              <a:rPr lang="en-US" altLang="zh-CN" sz="2000" dirty="0" smtClean="0">
                <a:latin typeface="幼圆" panose="02010509060101010101" pitchFamily="49" charset="-122"/>
              </a:rPr>
              <a:t>, </a:t>
            </a:r>
          </a:p>
          <a:p>
            <a:pPr marL="0" indent="0">
              <a:buNone/>
            </a:pPr>
            <a:r>
              <a:rPr lang="zh-CN" altLang="en-US" sz="2000" dirty="0" smtClean="0">
                <a:latin typeface="幼圆" panose="02010509060101010101" pitchFamily="49" charset="-122"/>
              </a:rPr>
              <a:t>   其中</a:t>
            </a:r>
            <a:r>
              <a:rPr lang="en-US" altLang="zh-CN" sz="2000" dirty="0" smtClean="0">
                <a:latin typeface="幼圆" panose="02010509060101010101" pitchFamily="49" charset="-122"/>
              </a:rPr>
              <a:t>1 </a:t>
            </a:r>
            <a:r>
              <a:rPr lang="zh-CN" altLang="en-US" sz="2000" dirty="0" smtClean="0">
                <a:latin typeface="幼圆" panose="02010509060101010101" pitchFamily="49" charset="-122"/>
              </a:rPr>
              <a:t>表示激活</a:t>
            </a:r>
            <a:r>
              <a:rPr lang="en-US" altLang="zh-CN" sz="2000" dirty="0" smtClean="0">
                <a:latin typeface="幼圆" panose="02010509060101010101" pitchFamily="49" charset="-122"/>
              </a:rPr>
              <a:t>, 0</a:t>
            </a:r>
            <a:r>
              <a:rPr lang="zh-CN" altLang="en-US" sz="2000" dirty="0" smtClean="0">
                <a:latin typeface="幼圆" panose="02010509060101010101" pitchFamily="49" charset="-122"/>
              </a:rPr>
              <a:t>表示抑制</a:t>
            </a:r>
            <a:r>
              <a:rPr lang="en-US" altLang="zh-CN" sz="2000" dirty="0" smtClean="0">
                <a:latin typeface="幼圆" panose="02010509060101010101" pitchFamily="49" charset="-122"/>
              </a:rPr>
              <a:t>. </a:t>
            </a: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2843" r="45292" b="20185"/>
          <a:stretch/>
        </p:blipFill>
        <p:spPr>
          <a:xfrm>
            <a:off x="5283200" y="2755155"/>
            <a:ext cx="3531858" cy="3442512"/>
          </a:xfrm>
          <a:prstGeom prst="rect">
            <a:avLst/>
          </a:prstGeom>
        </p:spPr>
      </p:pic>
    </p:spTree>
    <p:extLst>
      <p:ext uri="{BB962C8B-B14F-4D97-AF65-F5344CB8AC3E}">
        <p14:creationId xmlns:p14="http://schemas.microsoft.com/office/powerpoint/2010/main" val="25215166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smtClean="0"/>
              <a:t>Boltzmann </a:t>
            </a:r>
            <a:r>
              <a:rPr lang="zh-CN" altLang="en-US" dirty="0" smtClean="0"/>
              <a:t>机 </a:t>
            </a:r>
            <a:r>
              <a:rPr lang="en-US" altLang="zh-CN" sz="1600" dirty="0" smtClean="0">
                <a:solidFill>
                  <a:srgbClr val="C30D23"/>
                </a:solidFill>
              </a:rPr>
              <a:t>[</a:t>
            </a:r>
            <a:r>
              <a:rPr lang="en-US" altLang="zh-CN" sz="1600" dirty="0">
                <a:solidFill>
                  <a:srgbClr val="C30D23"/>
                </a:solidFill>
              </a:rPr>
              <a:t>Ackley et </a:t>
            </a:r>
            <a:r>
              <a:rPr lang="en-US" altLang="zh-CN" sz="1600" dirty="0" smtClean="0">
                <a:solidFill>
                  <a:srgbClr val="C30D23"/>
                </a:solidFill>
              </a:rPr>
              <a:t>al. ,  </a:t>
            </a:r>
            <a:r>
              <a:rPr lang="en-US" altLang="zh-CN" sz="1600" dirty="0">
                <a:solidFill>
                  <a:srgbClr val="C30D23"/>
                </a:solidFill>
              </a:rPr>
              <a:t>1985]</a:t>
            </a:r>
            <a:endParaRPr lang="zh-CN" altLang="en-US" sz="1600" dirty="0">
              <a:solidFill>
                <a:srgbClr val="C30D23"/>
              </a:solidFill>
            </a:endParaRPr>
          </a:p>
        </p:txBody>
      </p:sp>
      <p:sp>
        <p:nvSpPr>
          <p:cNvPr id="4" name="内容占位符 3"/>
          <p:cNvSpPr>
            <a:spLocks noGrp="1"/>
          </p:cNvSpPr>
          <p:nvPr>
            <p:ph sz="quarter" idx="14"/>
          </p:nvPr>
        </p:nvSpPr>
        <p:spPr/>
        <p:txBody>
          <a:bodyPr>
            <a:normAutofit/>
          </a:bodyPr>
          <a:lstStyle/>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机能量</a:t>
            </a:r>
            <a:endParaRPr lang="en-US" altLang="zh-CN" dirty="0">
              <a:solidFill>
                <a:schemeClr val="tx2"/>
              </a:solidFill>
              <a:ea typeface="微软雅黑" panose="020B0503020204020204" pitchFamily="34" charset="-122"/>
            </a:endParaRPr>
          </a:p>
          <a:p>
            <a:pPr marL="0" indent="0">
              <a:buNone/>
            </a:pPr>
            <a:r>
              <a:rPr lang="zh-CN" altLang="en-US" sz="2000" dirty="0" smtClean="0">
                <a:latin typeface="幼圆" panose="02010509060101010101" pitchFamily="49" charset="-122"/>
              </a:rPr>
              <a:t>  令状态向量          </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则其对应的</a:t>
            </a:r>
            <a:r>
              <a:rPr lang="en-US" altLang="zh-CN" sz="2000" dirty="0" smtClean="0">
                <a:ea typeface="微软雅黑" panose="020B0503020204020204" pitchFamily="34" charset="-122"/>
              </a:rPr>
              <a:t>Boltzmann </a:t>
            </a:r>
            <a:r>
              <a:rPr lang="zh-CN" altLang="en-US" sz="2000" dirty="0" smtClean="0">
                <a:latin typeface="幼圆" panose="02010509060101010101" pitchFamily="49" charset="-122"/>
              </a:rPr>
              <a:t>机能量定义为</a:t>
            </a:r>
            <a:endParaRPr lang="en-US" altLang="zh-CN" sz="2000" dirty="0">
              <a:latin typeface="幼圆" panose="02010509060101010101" pitchFamily="49" charset="-122"/>
            </a:endParaRPr>
          </a:p>
          <a:p>
            <a:pPr marL="0" indent="0">
              <a:buNone/>
            </a:pPr>
            <a:endParaRPr lang="en-US" altLang="zh-CN" sz="2000" dirty="0">
              <a:latin typeface="幼圆" panose="02010509060101010101" pitchFamily="49" charset="-122"/>
            </a:endParaRPr>
          </a:p>
          <a:p>
            <a:pPr marL="0" indent="0">
              <a:lnSpc>
                <a:spcPct val="150000"/>
              </a:lnSpc>
              <a:buNone/>
            </a:pPr>
            <a:r>
              <a:rPr lang="zh-CN" altLang="en-US" sz="2000" dirty="0" smtClean="0">
                <a:latin typeface="幼圆" panose="02010509060101010101" pitchFamily="49" charset="-122"/>
              </a:rPr>
              <a:t>  其中    表示两个神经元之间的连接</a:t>
            </a:r>
            <a:r>
              <a:rPr lang="zh-CN" altLang="en-US" dirty="0" smtClean="0">
                <a:latin typeface="幼圆" panose="02010509060101010101" pitchFamily="49" charset="-122"/>
              </a:rPr>
              <a:t>权值</a:t>
            </a:r>
            <a:r>
              <a:rPr lang="en-US" altLang="zh-CN" dirty="0" smtClean="0">
                <a:latin typeface="幼圆" panose="02010509060101010101" pitchFamily="49" charset="-122"/>
              </a:rPr>
              <a:t>, </a:t>
            </a:r>
            <a:r>
              <a:rPr lang="zh-CN" altLang="en-US" dirty="0" smtClean="0">
                <a:latin typeface="幼圆" panose="02010509060101010101" pitchFamily="49" charset="-122"/>
              </a:rPr>
              <a:t>  表示神经元的阈值</a:t>
            </a:r>
            <a:r>
              <a:rPr lang="en-US" altLang="zh-CN" dirty="0" smtClean="0">
                <a:latin typeface="幼圆" panose="02010509060101010101" pitchFamily="49" charset="-122"/>
              </a:rPr>
              <a:t>. </a:t>
            </a:r>
          </a:p>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分布</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smtClean="0">
                <a:latin typeface="幼圆" panose="02010509060101010101" pitchFamily="49" charset="-122"/>
              </a:rPr>
              <a:t>网络中的神经元以任意不依赖与输入值得顺序进行更新</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则网络最终将达到</a:t>
            </a:r>
            <a:r>
              <a:rPr lang="en-US" altLang="zh-CN" sz="2000" dirty="0" smtClean="0">
                <a:latin typeface="幼圆" panose="02010509060101010101" pitchFamily="49" charset="-122"/>
              </a:rPr>
              <a:t> </a:t>
            </a:r>
            <a:r>
              <a:rPr lang="en-US" altLang="zh-CN" sz="2000" dirty="0" smtClean="0">
                <a:ea typeface="微软雅黑" panose="020B0503020204020204" pitchFamily="34" charset="-122"/>
              </a:rPr>
              <a:t>Boltzmann </a:t>
            </a:r>
            <a:r>
              <a:rPr lang="zh-CN" altLang="en-US" sz="2000" dirty="0" smtClean="0">
                <a:latin typeface="幼圆" panose="02010509060101010101" pitchFamily="49" charset="-122"/>
              </a:rPr>
              <a:t>分布</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此时状态向量出现的概率将仅由其能量与所有可能状态向量的能量确定：</a:t>
            </a:r>
            <a:endParaRPr lang="en-US" altLang="zh-CN" sz="2000" dirty="0" smtClean="0">
              <a:latin typeface="幼圆" panose="02010509060101010101" pitchFamily="49" charset="-122"/>
            </a:endParaRP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729333276"/>
              </p:ext>
            </p:extLst>
          </p:nvPr>
        </p:nvGraphicFramePr>
        <p:xfrm>
          <a:off x="2135529" y="2604916"/>
          <a:ext cx="5053153" cy="427174"/>
        </p:xfrm>
        <a:graphic>
          <a:graphicData uri="http://schemas.openxmlformats.org/presentationml/2006/ole">
            <mc:AlternateContent xmlns:mc="http://schemas.openxmlformats.org/markup-compatibility/2006">
              <mc:Choice xmlns:v="urn:schemas-microsoft-com:vml" Requires="v">
                <p:oleObj spid="_x0000_s14603" name="Formula" r:id="rId3" imgW="2762280" imgH="234000" progId="Equation.Ribbit">
                  <p:embed/>
                </p:oleObj>
              </mc:Choice>
              <mc:Fallback>
                <p:oleObj name="Formula" r:id="rId3" imgW="2762280" imgH="234000" progId="Equation.Ribbit">
                  <p:embed/>
                  <p:pic>
                    <p:nvPicPr>
                      <p:cNvPr id="0" name=""/>
                      <p:cNvPicPr/>
                      <p:nvPr/>
                    </p:nvPicPr>
                    <p:blipFill>
                      <a:blip r:embed="rId4"/>
                      <a:stretch>
                        <a:fillRect/>
                      </a:stretch>
                    </p:blipFill>
                    <p:spPr>
                      <a:xfrm>
                        <a:off x="2135529" y="2604916"/>
                        <a:ext cx="5053153" cy="42717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67780901"/>
              </p:ext>
            </p:extLst>
          </p:nvPr>
        </p:nvGraphicFramePr>
        <p:xfrm>
          <a:off x="2012285" y="2208438"/>
          <a:ext cx="1232864" cy="312400"/>
        </p:xfrm>
        <a:graphic>
          <a:graphicData uri="http://schemas.openxmlformats.org/presentationml/2006/ole">
            <mc:AlternateContent xmlns:mc="http://schemas.openxmlformats.org/markup-compatibility/2006">
              <mc:Choice xmlns:v="urn:schemas-microsoft-com:vml" Requires="v">
                <p:oleObj spid="_x0000_s14604" name="Formula" r:id="rId5" imgW="701280" imgH="177840" progId="Equation.Ribbit">
                  <p:embed/>
                </p:oleObj>
              </mc:Choice>
              <mc:Fallback>
                <p:oleObj name="Formula" r:id="rId5" imgW="701280" imgH="177840" progId="Equation.Ribbit">
                  <p:embed/>
                  <p:pic>
                    <p:nvPicPr>
                      <p:cNvPr id="0" name=""/>
                      <p:cNvPicPr/>
                      <p:nvPr/>
                    </p:nvPicPr>
                    <p:blipFill>
                      <a:blip r:embed="rId6"/>
                      <a:stretch>
                        <a:fillRect/>
                      </a:stretch>
                    </p:blipFill>
                    <p:spPr>
                      <a:xfrm>
                        <a:off x="2012285" y="2208438"/>
                        <a:ext cx="1232864" cy="312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40023"/>
              </p:ext>
            </p:extLst>
          </p:nvPr>
        </p:nvGraphicFramePr>
        <p:xfrm>
          <a:off x="1164805" y="3194136"/>
          <a:ext cx="420928" cy="289819"/>
        </p:xfrm>
        <a:graphic>
          <a:graphicData uri="http://schemas.openxmlformats.org/presentationml/2006/ole">
            <mc:AlternateContent xmlns:mc="http://schemas.openxmlformats.org/markup-compatibility/2006">
              <mc:Choice xmlns:v="urn:schemas-microsoft-com:vml" Requires="v">
                <p:oleObj spid="_x0000_s14605" name="Formula" r:id="rId7" imgW="194400" imgH="133560" progId="Equation.Ribbit">
                  <p:embed/>
                </p:oleObj>
              </mc:Choice>
              <mc:Fallback>
                <p:oleObj name="Formula" r:id="rId7" imgW="194400" imgH="133560" progId="Equation.Ribbit">
                  <p:embed/>
                  <p:pic>
                    <p:nvPicPr>
                      <p:cNvPr id="0" name=""/>
                      <p:cNvPicPr/>
                      <p:nvPr/>
                    </p:nvPicPr>
                    <p:blipFill>
                      <a:blip r:embed="rId8"/>
                      <a:stretch>
                        <a:fillRect/>
                      </a:stretch>
                    </p:blipFill>
                    <p:spPr>
                      <a:xfrm>
                        <a:off x="1164805" y="3194136"/>
                        <a:ext cx="420928" cy="28981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25259181"/>
              </p:ext>
            </p:extLst>
          </p:nvPr>
        </p:nvGraphicFramePr>
        <p:xfrm>
          <a:off x="5469763" y="3134339"/>
          <a:ext cx="236558" cy="341318"/>
        </p:xfrm>
        <a:graphic>
          <a:graphicData uri="http://schemas.openxmlformats.org/presentationml/2006/ole">
            <mc:AlternateContent xmlns:mc="http://schemas.openxmlformats.org/markup-compatibility/2006">
              <mc:Choice xmlns:v="urn:schemas-microsoft-com:vml" Requires="v">
                <p:oleObj spid="_x0000_s14606" name="Formula" r:id="rId9" imgW="110520" imgH="160200" progId="Equation.Ribbit">
                  <p:embed/>
                </p:oleObj>
              </mc:Choice>
              <mc:Fallback>
                <p:oleObj name="Formula" r:id="rId9" imgW="110520" imgH="160200" progId="Equation.Ribbit">
                  <p:embed/>
                  <p:pic>
                    <p:nvPicPr>
                      <p:cNvPr id="0" name=""/>
                      <p:cNvPicPr/>
                      <p:nvPr/>
                    </p:nvPicPr>
                    <p:blipFill>
                      <a:blip r:embed="rId10"/>
                      <a:stretch>
                        <a:fillRect/>
                      </a:stretch>
                    </p:blipFill>
                    <p:spPr>
                      <a:xfrm>
                        <a:off x="5469763" y="3134339"/>
                        <a:ext cx="236558" cy="34131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86232889"/>
              </p:ext>
            </p:extLst>
          </p:nvPr>
        </p:nvGraphicFramePr>
        <p:xfrm>
          <a:off x="3606777" y="5240562"/>
          <a:ext cx="2099544" cy="555954"/>
        </p:xfrm>
        <a:graphic>
          <a:graphicData uri="http://schemas.openxmlformats.org/presentationml/2006/ole">
            <mc:AlternateContent xmlns:mc="http://schemas.openxmlformats.org/markup-compatibility/2006">
              <mc:Choice xmlns:v="urn:schemas-microsoft-com:vml" Requires="v">
                <p:oleObj spid="_x0000_s14607" name="Formula" r:id="rId11" imgW="1019880" imgH="269280" progId="Equation.Ribbit">
                  <p:embed/>
                </p:oleObj>
              </mc:Choice>
              <mc:Fallback>
                <p:oleObj name="Formula" r:id="rId11" imgW="1019880" imgH="269280" progId="Equation.Ribbit">
                  <p:embed/>
                  <p:pic>
                    <p:nvPicPr>
                      <p:cNvPr id="0" name=""/>
                      <p:cNvPicPr/>
                      <p:nvPr/>
                    </p:nvPicPr>
                    <p:blipFill>
                      <a:blip r:embed="rId12"/>
                      <a:stretch>
                        <a:fillRect/>
                      </a:stretch>
                    </p:blipFill>
                    <p:spPr>
                      <a:xfrm>
                        <a:off x="3606777" y="5240562"/>
                        <a:ext cx="2099544" cy="555954"/>
                      </a:xfrm>
                      <a:prstGeom prst="rect">
                        <a:avLst/>
                      </a:prstGeom>
                    </p:spPr>
                  </p:pic>
                </p:oleObj>
              </mc:Fallback>
            </mc:AlternateContent>
          </a:graphicData>
        </a:graphic>
      </p:graphicFrame>
    </p:spTree>
    <p:extLst>
      <p:ext uri="{BB962C8B-B14F-4D97-AF65-F5344CB8AC3E}">
        <p14:creationId xmlns:p14="http://schemas.microsoft.com/office/powerpoint/2010/main" val="3979949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smtClean="0"/>
              <a:t>Boltzmann </a:t>
            </a:r>
            <a:r>
              <a:rPr lang="zh-CN" altLang="en-US" dirty="0" smtClean="0"/>
              <a:t>机 </a:t>
            </a:r>
            <a:r>
              <a:rPr lang="en-US" altLang="zh-CN" sz="1600" dirty="0" smtClean="0">
                <a:solidFill>
                  <a:srgbClr val="C30D23"/>
                </a:solidFill>
              </a:rPr>
              <a:t>[</a:t>
            </a:r>
            <a:r>
              <a:rPr lang="en-US" altLang="zh-CN" sz="1600" dirty="0">
                <a:solidFill>
                  <a:srgbClr val="C30D23"/>
                </a:solidFill>
              </a:rPr>
              <a:t>Ackley et </a:t>
            </a:r>
            <a:r>
              <a:rPr lang="en-US" altLang="zh-CN" sz="1600" dirty="0" smtClean="0">
                <a:solidFill>
                  <a:srgbClr val="C30D23"/>
                </a:solidFill>
              </a:rPr>
              <a:t>al. ,  </a:t>
            </a:r>
            <a:r>
              <a:rPr lang="en-US" altLang="zh-CN" sz="1600" dirty="0">
                <a:solidFill>
                  <a:srgbClr val="C30D23"/>
                </a:solidFill>
              </a:rPr>
              <a:t>1985]</a:t>
            </a:r>
            <a:endParaRPr lang="zh-CN" altLang="en-US" sz="1600" dirty="0">
              <a:solidFill>
                <a:srgbClr val="C30D23"/>
              </a:solidFill>
            </a:endParaRPr>
          </a:p>
        </p:txBody>
      </p:sp>
      <p:sp>
        <p:nvSpPr>
          <p:cNvPr id="4" name="内容占位符 3"/>
          <p:cNvSpPr>
            <a:spLocks noGrp="1"/>
          </p:cNvSpPr>
          <p:nvPr>
            <p:ph sz="quarter" idx="14"/>
          </p:nvPr>
        </p:nvSpPr>
        <p:spPr>
          <a:xfrm>
            <a:off x="260349" y="1720513"/>
            <a:ext cx="4293116" cy="4343400"/>
          </a:xfrm>
        </p:spPr>
        <p:txBody>
          <a:bodyPr>
            <a:normAutofit/>
          </a:bodyPr>
          <a:lstStyle/>
          <a:p>
            <a:r>
              <a:rPr lang="en-US" altLang="zh-CN" dirty="0">
                <a:solidFill>
                  <a:schemeClr val="tx2"/>
                </a:solidFill>
                <a:ea typeface="微软雅黑" panose="020B0503020204020204" pitchFamily="34" charset="-122"/>
              </a:rPr>
              <a:t>Boltzmann</a:t>
            </a:r>
            <a:r>
              <a:rPr lang="en-US" altLang="zh-CN" dirty="0">
                <a:latin typeface="幼圆" panose="02010509060101010101" pitchFamily="49" charset="-122"/>
              </a:rPr>
              <a:t> </a:t>
            </a:r>
            <a:r>
              <a:rPr lang="zh-CN" altLang="en-US" dirty="0">
                <a:solidFill>
                  <a:schemeClr val="tx2"/>
                </a:solidFill>
                <a:ea typeface="微软雅黑" panose="020B0503020204020204" pitchFamily="34" charset="-122"/>
              </a:rPr>
              <a:t>机训练</a:t>
            </a:r>
            <a:endParaRPr lang="en-US" altLang="zh-CN"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smtClean="0">
                <a:latin typeface="幼圆" panose="02010509060101010101" pitchFamily="49" charset="-122"/>
              </a:rPr>
              <a:t>将每个训练样本视为一个状态向量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使其出现的概率尽可能大</a:t>
            </a:r>
            <a:r>
              <a:rPr lang="en-US" altLang="zh-CN" sz="2000" dirty="0" smtClean="0">
                <a:latin typeface="幼圆" panose="02010509060101010101" pitchFamily="49" charset="-122"/>
              </a:rPr>
              <a:t> </a:t>
            </a:r>
          </a:p>
          <a:p>
            <a:pPr marL="342900" indent="-342900">
              <a:lnSpc>
                <a:spcPct val="100000"/>
              </a:lnSpc>
              <a:buFont typeface="Wingdings" panose="05000000000000000000" pitchFamily="2" charset="2"/>
              <a:buChar char="l"/>
            </a:pPr>
            <a:r>
              <a:rPr lang="zh-CN" altLang="en-US" sz="2000" dirty="0" smtClean="0">
                <a:latin typeface="幼圆" panose="02010509060101010101" pitchFamily="49" charset="-122"/>
              </a:rPr>
              <a:t>标准的 </a:t>
            </a:r>
            <a:r>
              <a:rPr lang="en-US" altLang="zh-CN" sz="2000" dirty="0" smtClean="0">
                <a:ea typeface="微软雅黑" panose="020B0503020204020204" pitchFamily="34" charset="-122"/>
              </a:rPr>
              <a:t>Boltzmann</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机是一个全连接图</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训练网络的复杂度很高</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这使其难以用于解决现实任务</a:t>
            </a:r>
            <a:endParaRPr lang="en-US" altLang="zh-CN" sz="2000" dirty="0" smtClean="0">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smtClean="0">
                <a:latin typeface="幼圆" panose="02010509060101010101" pitchFamily="49" charset="-122"/>
              </a:rPr>
              <a:t>现实中常用受限 </a:t>
            </a:r>
            <a:r>
              <a:rPr lang="en-US" altLang="zh-CN" sz="2000" dirty="0" smtClean="0">
                <a:ea typeface="微软雅黑" panose="020B0503020204020204" pitchFamily="34" charset="-122"/>
              </a:rPr>
              <a:t>Boltzmann</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机</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简称</a:t>
            </a:r>
            <a:r>
              <a:rPr lang="en-US" altLang="zh-CN" sz="2000" dirty="0" smtClean="0">
                <a:latin typeface="幼圆" panose="02010509060101010101" pitchFamily="49" charset="-122"/>
              </a:rPr>
              <a:t>RBM. RBM </a:t>
            </a:r>
            <a:r>
              <a:rPr lang="zh-CN" altLang="en-US" sz="2000" dirty="0" smtClean="0">
                <a:latin typeface="幼圆" panose="02010509060101010101" pitchFamily="49" charset="-122"/>
              </a:rPr>
              <a:t>仅保留显层与隐层之间的连接</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从而将</a:t>
            </a:r>
            <a:r>
              <a:rPr lang="en-US" altLang="zh-CN" sz="2000" dirty="0" smtClean="0">
                <a:ea typeface="微软雅黑" panose="020B0503020204020204" pitchFamily="34" charset="-122"/>
              </a:rPr>
              <a:t>Boltzmann</a:t>
            </a:r>
            <a:r>
              <a:rPr lang="zh-CN" altLang="en-US" sz="2000" dirty="0" smtClean="0">
                <a:latin typeface="幼圆" panose="02010509060101010101" pitchFamily="49" charset="-122"/>
              </a:rPr>
              <a:t>机结构有完全图简化为二部图</a:t>
            </a:r>
            <a:r>
              <a:rPr lang="en-US" altLang="zh-CN" sz="2000" dirty="0" smtClean="0">
                <a:latin typeface="幼圆" panose="02010509060101010101" pitchFamily="49" charset="-122"/>
              </a:rPr>
              <a:t> </a:t>
            </a:r>
            <a:endParaRPr lang="en-US" altLang="zh-CN" sz="2000" dirty="0">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11" name="图片 10"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r="5514"/>
          <a:stretch/>
        </p:blipFill>
        <p:spPr>
          <a:xfrm>
            <a:off x="4476377" y="2062721"/>
            <a:ext cx="4548094" cy="3168911"/>
          </a:xfrm>
          <a:prstGeom prst="rect">
            <a:avLst/>
          </a:prstGeom>
        </p:spPr>
      </p:pic>
    </p:spTree>
    <p:extLst>
      <p:ext uri="{BB962C8B-B14F-4D97-AF65-F5344CB8AC3E}">
        <p14:creationId xmlns:p14="http://schemas.microsoft.com/office/powerpoint/2010/main" val="7295153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zh-CN" altLang="en-US" dirty="0" smtClean="0"/>
              <a:t>受限 </a:t>
            </a:r>
            <a:r>
              <a:rPr lang="en-US" altLang="zh-CN" dirty="0" smtClean="0"/>
              <a:t>Boltzmann </a:t>
            </a:r>
            <a:r>
              <a:rPr lang="zh-CN" altLang="en-US" dirty="0" smtClean="0"/>
              <a:t>机 </a:t>
            </a:r>
            <a:r>
              <a:rPr lang="en-US" altLang="zh-CN" sz="1600" dirty="0" smtClean="0">
                <a:solidFill>
                  <a:srgbClr val="C30D23"/>
                </a:solidFill>
              </a:rPr>
              <a:t>[</a:t>
            </a:r>
            <a:r>
              <a:rPr lang="en-US" altLang="zh-CN" sz="1600" dirty="0">
                <a:solidFill>
                  <a:srgbClr val="C30D23"/>
                </a:solidFill>
              </a:rPr>
              <a:t>Ackley et </a:t>
            </a:r>
            <a:r>
              <a:rPr lang="en-US" altLang="zh-CN" sz="1600" dirty="0" smtClean="0">
                <a:solidFill>
                  <a:srgbClr val="C30D23"/>
                </a:solidFill>
              </a:rPr>
              <a:t>al. ,  </a:t>
            </a:r>
            <a:r>
              <a:rPr lang="en-US" altLang="zh-CN" sz="1600" dirty="0">
                <a:solidFill>
                  <a:srgbClr val="C30D23"/>
                </a:solidFill>
              </a:rPr>
              <a:t>1985]</a:t>
            </a:r>
            <a:endParaRPr lang="zh-CN" altLang="en-US" sz="1600" dirty="0">
              <a:solidFill>
                <a:srgbClr val="C30D23"/>
              </a:solidFill>
            </a:endParaRPr>
          </a:p>
        </p:txBody>
      </p:sp>
      <p:sp>
        <p:nvSpPr>
          <p:cNvPr id="4" name="内容占位符 3"/>
          <p:cNvSpPr>
            <a:spLocks noGrp="1"/>
          </p:cNvSpPr>
          <p:nvPr>
            <p:ph sz="quarter" idx="14"/>
          </p:nvPr>
        </p:nvSpPr>
        <p:spPr>
          <a:xfrm>
            <a:off x="260349" y="1720513"/>
            <a:ext cx="8803332" cy="4343400"/>
          </a:xfrm>
        </p:spPr>
        <p:txBody>
          <a:bodyPr>
            <a:normAutofit/>
          </a:bodyPr>
          <a:lstStyle/>
          <a:p>
            <a:r>
              <a:rPr lang="zh-CN" altLang="en-US" dirty="0" smtClean="0">
                <a:latin typeface="幼圆" panose="02010509060101010101" pitchFamily="49" charset="-122"/>
              </a:rPr>
              <a:t>受限 </a:t>
            </a:r>
            <a:r>
              <a:rPr lang="en-US" altLang="zh-CN" dirty="0" smtClean="0">
                <a:ea typeface="微软雅黑" panose="020B0503020204020204" pitchFamily="34" charset="-122"/>
              </a:rPr>
              <a:t>Boltzmann </a:t>
            </a:r>
            <a:r>
              <a:rPr lang="zh-CN" altLang="en-US" dirty="0" smtClean="0">
                <a:latin typeface="幼圆" panose="02010509060101010101" pitchFamily="49" charset="-122"/>
              </a:rPr>
              <a:t>机常用</a:t>
            </a:r>
            <a:r>
              <a:rPr lang="zh-CN" altLang="en-US" dirty="0" smtClean="0">
                <a:solidFill>
                  <a:srgbClr val="C00000"/>
                </a:solidFill>
                <a:latin typeface="幼圆" panose="02010509060101010101" pitchFamily="49" charset="-122"/>
              </a:rPr>
              <a:t>“对比散度”</a:t>
            </a:r>
            <a:r>
              <a:rPr lang="en-US" altLang="zh-CN" dirty="0" smtClean="0">
                <a:latin typeface="幼圆" panose="02010509060101010101" pitchFamily="49" charset="-122"/>
              </a:rPr>
              <a:t>(</a:t>
            </a:r>
            <a:r>
              <a:rPr lang="zh-CN" altLang="en-US" dirty="0" smtClean="0">
                <a:latin typeface="幼圆" panose="02010509060101010101" pitchFamily="49" charset="-122"/>
              </a:rPr>
              <a:t>简称</a:t>
            </a:r>
            <a:r>
              <a:rPr lang="en-US" altLang="zh-CN" dirty="0" smtClean="0">
                <a:latin typeface="幼圆" panose="02010509060101010101" pitchFamily="49" charset="-122"/>
              </a:rPr>
              <a:t>:CD)</a:t>
            </a:r>
            <a:r>
              <a:rPr lang="zh-CN" altLang="en-US" dirty="0" smtClean="0">
                <a:latin typeface="幼圆" panose="02010509060101010101" pitchFamily="49" charset="-122"/>
              </a:rPr>
              <a:t>算法</a:t>
            </a:r>
            <a:r>
              <a:rPr lang="en-US" altLang="zh-CN" sz="1600" dirty="0" smtClean="0">
                <a:solidFill>
                  <a:srgbClr val="C30D23"/>
                </a:solidFill>
              </a:rPr>
              <a:t> </a:t>
            </a:r>
            <a:r>
              <a:rPr lang="en-US" altLang="zh-CN" sz="1600" dirty="0">
                <a:solidFill>
                  <a:srgbClr val="C30D23"/>
                </a:solidFill>
              </a:rPr>
              <a:t>[</a:t>
            </a:r>
            <a:r>
              <a:rPr lang="en-US" altLang="zh-CN" sz="1600" dirty="0" smtClean="0">
                <a:solidFill>
                  <a:srgbClr val="C30D23"/>
                </a:solidFill>
              </a:rPr>
              <a:t>Hinton,  </a:t>
            </a:r>
            <a:r>
              <a:rPr lang="en-US" altLang="zh-CN" sz="1600" dirty="0">
                <a:solidFill>
                  <a:srgbClr val="C30D23"/>
                </a:solidFill>
              </a:rPr>
              <a:t>2010</a:t>
            </a:r>
            <a:r>
              <a:rPr lang="en-US" altLang="zh-CN" sz="1600" dirty="0" smtClean="0">
                <a:solidFill>
                  <a:srgbClr val="C30D23"/>
                </a:solidFill>
              </a:rPr>
              <a:t>] </a:t>
            </a:r>
            <a:r>
              <a:rPr lang="zh-CN" altLang="en-US" dirty="0" smtClean="0">
                <a:latin typeface="幼圆" panose="02010509060101010101" pitchFamily="49" charset="-122"/>
              </a:rPr>
              <a:t>来进行训练</a:t>
            </a:r>
            <a:r>
              <a:rPr lang="zh-CN" altLang="en-US" sz="2000" dirty="0" smtClean="0">
                <a:solidFill>
                  <a:srgbClr val="C30D23"/>
                </a:solidFill>
                <a:latin typeface="幼圆" panose="02010509060101010101" pitchFamily="49" charset="-122"/>
              </a:rPr>
              <a:t>　　　　　　　　　　　　　　　　　　　　　</a:t>
            </a:r>
            <a:endParaRPr lang="en-US" altLang="zh-CN" sz="1600" dirty="0" smtClean="0">
              <a:solidFill>
                <a:srgbClr val="C30D23"/>
              </a:solidFill>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smtClean="0">
                <a:latin typeface="幼圆" panose="02010509060101010101" pitchFamily="49" charset="-122"/>
              </a:rPr>
              <a:t>假定网络中有　个显层神经元　个隐层神经元</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令　和　分别是显层与隐层的状态向量</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由于同一层内不存在连接</a:t>
            </a:r>
            <a:r>
              <a:rPr lang="en-US" altLang="zh-CN" sz="2000" dirty="0" smtClean="0">
                <a:latin typeface="幼圆" panose="02010509060101010101" pitchFamily="49" charset="-122"/>
              </a:rPr>
              <a:t>, </a:t>
            </a:r>
            <a:r>
              <a:rPr lang="zh-CN" altLang="en-US" sz="2000" dirty="0" smtClean="0">
                <a:latin typeface="幼圆" panose="02010509060101010101" pitchFamily="49" charset="-122"/>
              </a:rPr>
              <a:t>有</a:t>
            </a:r>
            <a:endParaRPr lang="en-US" altLang="zh-CN" sz="2000" dirty="0" smtClean="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smtClean="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r>
              <a:rPr lang="en-US" altLang="zh-CN" sz="2000" dirty="0" smtClean="0"/>
              <a:t>CD</a:t>
            </a:r>
            <a:r>
              <a:rPr lang="zh-CN" altLang="en-US" sz="2000" dirty="0" smtClean="0"/>
              <a:t>算法对每个训练样本  </a:t>
            </a:r>
            <a:r>
              <a:rPr lang="en-US" altLang="zh-CN" sz="2000" dirty="0" smtClean="0"/>
              <a:t>, </a:t>
            </a:r>
            <a:r>
              <a:rPr lang="zh-CN" altLang="en-US" sz="2000" dirty="0" smtClean="0"/>
              <a:t>先计算出隐层神经元状态的概率分布</a:t>
            </a:r>
            <a:r>
              <a:rPr lang="en-US" altLang="zh-CN" sz="2000" dirty="0" smtClean="0"/>
              <a:t>, </a:t>
            </a:r>
            <a:r>
              <a:rPr lang="zh-CN" altLang="en-US" sz="2000" dirty="0" smtClean="0"/>
              <a:t>然后根据这个概率分布采样得到   ；类似的方法从   中产生   </a:t>
            </a:r>
            <a:r>
              <a:rPr lang="en-US" altLang="zh-CN" sz="2000" dirty="0" smtClean="0"/>
              <a:t>, </a:t>
            </a:r>
            <a:r>
              <a:rPr lang="zh-CN" altLang="en-US" sz="2000" dirty="0" smtClean="0"/>
              <a:t>再从 </a:t>
            </a:r>
            <a:r>
              <a:rPr lang="en-US" altLang="zh-CN" sz="2000" dirty="0"/>
              <a:t> </a:t>
            </a:r>
            <a:r>
              <a:rPr lang="en-US" altLang="zh-CN" sz="2000" dirty="0" smtClean="0"/>
              <a:t> </a:t>
            </a:r>
            <a:r>
              <a:rPr lang="zh-CN" altLang="en-US" sz="2000" dirty="0" smtClean="0"/>
              <a:t>中产生   ；连接权重的更新公式为：</a:t>
            </a:r>
            <a:endParaRPr lang="zh-CN" altLang="en-US" sz="2000" dirty="0"/>
          </a:p>
        </p:txBody>
      </p:sp>
      <p:graphicFrame>
        <p:nvGraphicFramePr>
          <p:cNvPr id="6" name="对象 5"/>
          <p:cNvGraphicFramePr>
            <a:graphicFrameLocks noChangeAspect="1"/>
          </p:cNvGraphicFramePr>
          <p:nvPr>
            <p:extLst>
              <p:ext uri="{D42A27DB-BD31-4B8C-83A1-F6EECF244321}">
                <p14:modId xmlns:p14="http://schemas.microsoft.com/office/powerpoint/2010/main" val="581641453"/>
              </p:ext>
            </p:extLst>
          </p:nvPr>
        </p:nvGraphicFramePr>
        <p:xfrm>
          <a:off x="3537842" y="3110698"/>
          <a:ext cx="2146300" cy="1309687"/>
        </p:xfrm>
        <a:graphic>
          <a:graphicData uri="http://schemas.openxmlformats.org/presentationml/2006/ole">
            <mc:AlternateContent xmlns:mc="http://schemas.openxmlformats.org/markup-compatibility/2006">
              <mc:Choice xmlns:v="urn:schemas-microsoft-com:vml" Requires="v">
                <p:oleObj spid="_x0000_s17018" name="Formula" r:id="rId3" imgW="1562400" imgH="957600" progId="Equation.Ribbit">
                  <p:embed/>
                </p:oleObj>
              </mc:Choice>
              <mc:Fallback>
                <p:oleObj name="Formula" r:id="rId3" imgW="1562400" imgH="957600" progId="Equation.Ribbit">
                  <p:embed/>
                  <p:pic>
                    <p:nvPicPr>
                      <p:cNvPr id="28" name="对象 27"/>
                      <p:cNvPicPr/>
                      <p:nvPr/>
                    </p:nvPicPr>
                    <p:blipFill>
                      <a:blip r:embed="rId4"/>
                      <a:stretch>
                        <a:fillRect/>
                      </a:stretch>
                    </p:blipFill>
                    <p:spPr>
                      <a:xfrm>
                        <a:off x="3537842" y="3110698"/>
                        <a:ext cx="2146300" cy="130968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22165005"/>
              </p:ext>
            </p:extLst>
          </p:nvPr>
        </p:nvGraphicFramePr>
        <p:xfrm>
          <a:off x="3433006" y="4611071"/>
          <a:ext cx="209671" cy="221065"/>
        </p:xfrm>
        <a:graphic>
          <a:graphicData uri="http://schemas.openxmlformats.org/presentationml/2006/ole">
            <mc:AlternateContent xmlns:mc="http://schemas.openxmlformats.org/markup-compatibility/2006">
              <mc:Choice xmlns:v="urn:schemas-microsoft-com:vml" Requires="v">
                <p:oleObj spid="_x0000_s17019" name="Formula" r:id="rId5" imgW="91440" imgH="120960" progId="Equation.Ribbit">
                  <p:embed/>
                </p:oleObj>
              </mc:Choice>
              <mc:Fallback>
                <p:oleObj name="Formula" r:id="rId5" imgW="91440" imgH="120960" progId="Equation.Ribbit">
                  <p:embed/>
                  <p:pic>
                    <p:nvPicPr>
                      <p:cNvPr id="0" name=""/>
                      <p:cNvPicPr/>
                      <p:nvPr/>
                    </p:nvPicPr>
                    <p:blipFill>
                      <a:blip r:embed="rId6"/>
                      <a:stretch>
                        <a:fillRect/>
                      </a:stretch>
                    </p:blipFill>
                    <p:spPr>
                      <a:xfrm>
                        <a:off x="3433006" y="4611071"/>
                        <a:ext cx="209671" cy="22106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85081350"/>
              </p:ext>
            </p:extLst>
          </p:nvPr>
        </p:nvGraphicFramePr>
        <p:xfrm>
          <a:off x="3497093" y="4894859"/>
          <a:ext cx="177702" cy="270155"/>
        </p:xfrm>
        <a:graphic>
          <a:graphicData uri="http://schemas.openxmlformats.org/presentationml/2006/ole">
            <mc:AlternateContent xmlns:mc="http://schemas.openxmlformats.org/markup-compatibility/2006">
              <mc:Choice xmlns:v="urn:schemas-microsoft-com:vml" Requires="v">
                <p:oleObj spid="_x0000_s17020" name="Formula" r:id="rId7" imgW="102960" imgH="157680" progId="Equation.Ribbit">
                  <p:embed/>
                </p:oleObj>
              </mc:Choice>
              <mc:Fallback>
                <p:oleObj name="Formula" r:id="rId7" imgW="102960" imgH="157680" progId="Equation.Ribbit">
                  <p:embed/>
                  <p:pic>
                    <p:nvPicPr>
                      <p:cNvPr id="5" name="对象 4"/>
                      <p:cNvPicPr/>
                      <p:nvPr/>
                    </p:nvPicPr>
                    <p:blipFill>
                      <a:blip r:embed="rId8"/>
                      <a:stretch>
                        <a:fillRect/>
                      </a:stretch>
                    </p:blipFill>
                    <p:spPr>
                      <a:xfrm>
                        <a:off x="3497093" y="4894859"/>
                        <a:ext cx="177702" cy="27015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04902291"/>
              </p:ext>
            </p:extLst>
          </p:nvPr>
        </p:nvGraphicFramePr>
        <p:xfrm>
          <a:off x="5575850" y="4894859"/>
          <a:ext cx="175554" cy="266890"/>
        </p:xfrm>
        <a:graphic>
          <a:graphicData uri="http://schemas.openxmlformats.org/presentationml/2006/ole">
            <mc:AlternateContent xmlns:mc="http://schemas.openxmlformats.org/markup-compatibility/2006">
              <mc:Choice xmlns:v="urn:schemas-microsoft-com:vml" Requires="v">
                <p:oleObj spid="_x0000_s17021" name="Formula" r:id="rId9" imgW="102960" imgH="157680" progId="Equation.Ribbit">
                  <p:embed/>
                </p:oleObj>
              </mc:Choice>
              <mc:Fallback>
                <p:oleObj name="Formula" r:id="rId9" imgW="102960" imgH="157680" progId="Equation.Ribbit">
                  <p:embed/>
                  <p:pic>
                    <p:nvPicPr>
                      <p:cNvPr id="8" name="对象 7"/>
                      <p:cNvPicPr/>
                      <p:nvPr/>
                    </p:nvPicPr>
                    <p:blipFill>
                      <a:blip r:embed="rId8"/>
                      <a:stretch>
                        <a:fillRect/>
                      </a:stretch>
                    </p:blipFill>
                    <p:spPr>
                      <a:xfrm>
                        <a:off x="5575850" y="4894859"/>
                        <a:ext cx="175554" cy="26689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160736038"/>
              </p:ext>
            </p:extLst>
          </p:nvPr>
        </p:nvGraphicFramePr>
        <p:xfrm>
          <a:off x="6559065" y="4894859"/>
          <a:ext cx="293687" cy="301625"/>
        </p:xfrm>
        <a:graphic>
          <a:graphicData uri="http://schemas.openxmlformats.org/presentationml/2006/ole">
            <mc:AlternateContent xmlns:mc="http://schemas.openxmlformats.org/markup-compatibility/2006">
              <mc:Choice xmlns:v="urn:schemas-microsoft-com:vml" Requires="v">
                <p:oleObj spid="_x0000_s17022" name="Formula" r:id="rId10" imgW="128520" imgH="164160" progId="Equation.Ribbit">
                  <p:embed/>
                </p:oleObj>
              </mc:Choice>
              <mc:Fallback>
                <p:oleObj name="Formula" r:id="rId10" imgW="128520" imgH="164160" progId="Equation.Ribbit">
                  <p:embed/>
                  <p:pic>
                    <p:nvPicPr>
                      <p:cNvPr id="5" name="对象 4"/>
                      <p:cNvPicPr/>
                      <p:nvPr/>
                    </p:nvPicPr>
                    <p:blipFill>
                      <a:blip r:embed="rId11"/>
                      <a:stretch>
                        <a:fillRect/>
                      </a:stretch>
                    </p:blipFill>
                    <p:spPr>
                      <a:xfrm>
                        <a:off x="6559065" y="4894859"/>
                        <a:ext cx="293687" cy="3016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28198226"/>
              </p:ext>
            </p:extLst>
          </p:nvPr>
        </p:nvGraphicFramePr>
        <p:xfrm>
          <a:off x="7505615" y="4860124"/>
          <a:ext cx="293687" cy="301625"/>
        </p:xfrm>
        <a:graphic>
          <a:graphicData uri="http://schemas.openxmlformats.org/presentationml/2006/ole">
            <mc:AlternateContent xmlns:mc="http://schemas.openxmlformats.org/markup-compatibility/2006">
              <mc:Choice xmlns:v="urn:schemas-microsoft-com:vml" Requires="v">
                <p:oleObj spid="_x0000_s17023" name="Formula" r:id="rId12" imgW="128520" imgH="164160" progId="Equation.Ribbit">
                  <p:embed/>
                </p:oleObj>
              </mc:Choice>
              <mc:Fallback>
                <p:oleObj name="Formula" r:id="rId12" imgW="128520" imgH="164160" progId="Equation.Ribbit">
                  <p:embed/>
                  <p:pic>
                    <p:nvPicPr>
                      <p:cNvPr id="10" name="对象 9"/>
                      <p:cNvPicPr/>
                      <p:nvPr/>
                    </p:nvPicPr>
                    <p:blipFill>
                      <a:blip r:embed="rId11"/>
                      <a:stretch>
                        <a:fillRect/>
                      </a:stretch>
                    </p:blipFill>
                    <p:spPr>
                      <a:xfrm>
                        <a:off x="7505615" y="4860124"/>
                        <a:ext cx="293687" cy="3016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994342215"/>
              </p:ext>
            </p:extLst>
          </p:nvPr>
        </p:nvGraphicFramePr>
        <p:xfrm>
          <a:off x="8606963" y="4860124"/>
          <a:ext cx="236380" cy="282209"/>
        </p:xfrm>
        <a:graphic>
          <a:graphicData uri="http://schemas.openxmlformats.org/presentationml/2006/ole">
            <mc:AlternateContent xmlns:mc="http://schemas.openxmlformats.org/markup-compatibility/2006">
              <mc:Choice xmlns:v="urn:schemas-microsoft-com:vml" Requires="v">
                <p:oleObj spid="_x0000_s17024" name="Formula" r:id="rId13" imgW="136080" imgH="164160" progId="Equation.Ribbit">
                  <p:embed/>
                </p:oleObj>
              </mc:Choice>
              <mc:Fallback>
                <p:oleObj name="Formula" r:id="rId13" imgW="136080" imgH="164160" progId="Equation.Ribbit">
                  <p:embed/>
                  <p:pic>
                    <p:nvPicPr>
                      <p:cNvPr id="9" name="对象 8"/>
                      <p:cNvPicPr/>
                      <p:nvPr/>
                    </p:nvPicPr>
                    <p:blipFill>
                      <a:blip r:embed="rId14"/>
                      <a:stretch>
                        <a:fillRect/>
                      </a:stretch>
                    </p:blipFill>
                    <p:spPr>
                      <a:xfrm>
                        <a:off x="8606963" y="4860124"/>
                        <a:ext cx="236380" cy="282209"/>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86435257"/>
              </p:ext>
            </p:extLst>
          </p:nvPr>
        </p:nvGraphicFramePr>
        <p:xfrm>
          <a:off x="3147045" y="5603917"/>
          <a:ext cx="2919413" cy="342900"/>
        </p:xfrm>
        <a:graphic>
          <a:graphicData uri="http://schemas.openxmlformats.org/presentationml/2006/ole">
            <mc:AlternateContent xmlns:mc="http://schemas.openxmlformats.org/markup-compatibility/2006">
              <mc:Choice xmlns:v="urn:schemas-microsoft-com:vml" Requires="v">
                <p:oleObj spid="_x0000_s17025" name="Formula" r:id="rId15" imgW="1245960" imgH="146160" progId="Equation.Ribbit">
                  <p:embed/>
                </p:oleObj>
              </mc:Choice>
              <mc:Fallback>
                <p:oleObj name="Formula" r:id="rId15" imgW="1245960" imgH="146160" progId="Equation.Ribbit">
                  <p:embed/>
                  <p:pic>
                    <p:nvPicPr>
                      <p:cNvPr id="11" name="对象 10"/>
                      <p:cNvPicPr/>
                      <p:nvPr/>
                    </p:nvPicPr>
                    <p:blipFill>
                      <a:blip r:embed="rId16"/>
                      <a:stretch>
                        <a:fillRect/>
                      </a:stretch>
                    </p:blipFill>
                    <p:spPr>
                      <a:xfrm>
                        <a:off x="3147045" y="5603917"/>
                        <a:ext cx="2919413" cy="3429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173849572"/>
              </p:ext>
            </p:extLst>
          </p:nvPr>
        </p:nvGraphicFramePr>
        <p:xfrm>
          <a:off x="2248792" y="2550310"/>
          <a:ext cx="195262" cy="287338"/>
        </p:xfrm>
        <a:graphic>
          <a:graphicData uri="http://schemas.openxmlformats.org/presentationml/2006/ole">
            <mc:AlternateContent xmlns:mc="http://schemas.openxmlformats.org/markup-compatibility/2006">
              <mc:Choice xmlns:v="urn:schemas-microsoft-com:vml" Requires="v">
                <p:oleObj spid="_x0000_s17026" name="Formula" r:id="rId17" imgW="85320" imgH="157680" progId="Equation.Ribbit">
                  <p:embed/>
                </p:oleObj>
              </mc:Choice>
              <mc:Fallback>
                <p:oleObj name="Formula" r:id="rId17" imgW="85320" imgH="157680" progId="Equation.Ribbit">
                  <p:embed/>
                  <p:pic>
                    <p:nvPicPr>
                      <p:cNvPr id="5" name="对象 4"/>
                      <p:cNvPicPr/>
                      <p:nvPr/>
                    </p:nvPicPr>
                    <p:blipFill>
                      <a:blip r:embed="rId18"/>
                      <a:stretch>
                        <a:fillRect/>
                      </a:stretch>
                    </p:blipFill>
                    <p:spPr>
                      <a:xfrm>
                        <a:off x="2248792" y="2550310"/>
                        <a:ext cx="195262" cy="28733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758102192"/>
              </p:ext>
            </p:extLst>
          </p:nvPr>
        </p:nvGraphicFramePr>
        <p:xfrm>
          <a:off x="4036317" y="2583648"/>
          <a:ext cx="169862" cy="219075"/>
        </p:xfrm>
        <a:graphic>
          <a:graphicData uri="http://schemas.openxmlformats.org/presentationml/2006/ole">
            <mc:AlternateContent xmlns:mc="http://schemas.openxmlformats.org/markup-compatibility/2006">
              <mc:Choice xmlns:v="urn:schemas-microsoft-com:vml" Requires="v">
                <p:oleObj spid="_x0000_s17027" name="Formula" r:id="rId19" imgW="75240" imgH="118440" progId="Equation.Ribbit">
                  <p:embed/>
                </p:oleObj>
              </mc:Choice>
              <mc:Fallback>
                <p:oleObj name="Formula" r:id="rId19" imgW="75240" imgH="118440" progId="Equation.Ribbit">
                  <p:embed/>
                  <p:pic>
                    <p:nvPicPr>
                      <p:cNvPr id="15" name="对象 14"/>
                      <p:cNvPicPr/>
                      <p:nvPr/>
                    </p:nvPicPr>
                    <p:blipFill>
                      <a:blip r:embed="rId20"/>
                      <a:stretch>
                        <a:fillRect/>
                      </a:stretch>
                    </p:blipFill>
                    <p:spPr>
                      <a:xfrm>
                        <a:off x="4036317" y="2583648"/>
                        <a:ext cx="169862" cy="2190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185215111"/>
              </p:ext>
            </p:extLst>
          </p:nvPr>
        </p:nvGraphicFramePr>
        <p:xfrm>
          <a:off x="6314206" y="2581658"/>
          <a:ext cx="209671" cy="221065"/>
        </p:xfrm>
        <a:graphic>
          <a:graphicData uri="http://schemas.openxmlformats.org/presentationml/2006/ole">
            <mc:AlternateContent xmlns:mc="http://schemas.openxmlformats.org/markup-compatibility/2006">
              <mc:Choice xmlns:v="urn:schemas-microsoft-com:vml" Requires="v">
                <p:oleObj spid="_x0000_s17028" name="Formula" r:id="rId21" imgW="91440" imgH="120960" progId="Equation.Ribbit">
                  <p:embed/>
                </p:oleObj>
              </mc:Choice>
              <mc:Fallback>
                <p:oleObj name="Formula" r:id="rId21" imgW="91440" imgH="120960" progId="Equation.Ribbit">
                  <p:embed/>
                  <p:pic>
                    <p:nvPicPr>
                      <p:cNvPr id="5" name="对象 4"/>
                      <p:cNvPicPr/>
                      <p:nvPr/>
                    </p:nvPicPr>
                    <p:blipFill>
                      <a:blip r:embed="rId6"/>
                      <a:stretch>
                        <a:fillRect/>
                      </a:stretch>
                    </p:blipFill>
                    <p:spPr>
                      <a:xfrm>
                        <a:off x="6314206" y="2581658"/>
                        <a:ext cx="209671" cy="22106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063702522"/>
              </p:ext>
            </p:extLst>
          </p:nvPr>
        </p:nvGraphicFramePr>
        <p:xfrm>
          <a:off x="6852752" y="2550310"/>
          <a:ext cx="189004" cy="287338"/>
        </p:xfrm>
        <a:graphic>
          <a:graphicData uri="http://schemas.openxmlformats.org/presentationml/2006/ole">
            <mc:AlternateContent xmlns:mc="http://schemas.openxmlformats.org/markup-compatibility/2006">
              <mc:Choice xmlns:v="urn:schemas-microsoft-com:vml" Requires="v">
                <p:oleObj spid="_x0000_s17029" name="Formula" r:id="rId22" imgW="102960" imgH="157680" progId="Equation.Ribbit">
                  <p:embed/>
                </p:oleObj>
              </mc:Choice>
              <mc:Fallback>
                <p:oleObj name="Formula" r:id="rId22" imgW="102960" imgH="157680" progId="Equation.Ribbit">
                  <p:embed/>
                  <p:pic>
                    <p:nvPicPr>
                      <p:cNvPr id="8" name="对象 7"/>
                      <p:cNvPicPr/>
                      <p:nvPr/>
                    </p:nvPicPr>
                    <p:blipFill>
                      <a:blip r:embed="rId8"/>
                      <a:stretch>
                        <a:fillRect/>
                      </a:stretch>
                    </p:blipFill>
                    <p:spPr>
                      <a:xfrm>
                        <a:off x="6852752" y="2550310"/>
                        <a:ext cx="189004" cy="287338"/>
                      </a:xfrm>
                      <a:prstGeom prst="rect">
                        <a:avLst/>
                      </a:prstGeom>
                    </p:spPr>
                  </p:pic>
                </p:oleObj>
              </mc:Fallback>
            </mc:AlternateContent>
          </a:graphicData>
        </a:graphic>
      </p:graphicFrame>
    </p:spTree>
    <p:extLst>
      <p:ext uri="{BB962C8B-B14F-4D97-AF65-F5344CB8AC3E}">
        <p14:creationId xmlns:p14="http://schemas.microsoft.com/office/powerpoint/2010/main" val="2743647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5.3</a:t>
            </a:r>
            <a:r>
              <a:rPr lang="zh-CN" altLang="en-US" sz="2400" dirty="0" smtClean="0">
                <a:solidFill>
                  <a:schemeClr val="bg2">
                    <a:lumMod val="85000"/>
                  </a:schemeClr>
                </a:solidFill>
              </a:rPr>
              <a:t> </a:t>
            </a:r>
            <a:r>
              <a:rPr lang="zh-CN" altLang="en-US" sz="2400" dirty="0">
                <a:solidFill>
                  <a:schemeClr val="bg2">
                    <a:lumMod val="85000"/>
                  </a:schemeClr>
                </a:solidFill>
              </a:rPr>
              <a:t>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t>5.6 </a:t>
            </a:r>
            <a:r>
              <a:rPr lang="zh-CN" altLang="en-US" sz="2400" dirty="0"/>
              <a:t>深度学习</a:t>
            </a:r>
            <a:endParaRPr lang="en-US" altLang="zh-CN" sz="2400" dirty="0"/>
          </a:p>
          <a:p>
            <a:pPr marL="0" indent="0">
              <a:buNone/>
            </a:pPr>
            <a:endParaRPr lang="zh-CN" altLang="en-US" dirty="0"/>
          </a:p>
        </p:txBody>
      </p:sp>
    </p:spTree>
    <p:extLst>
      <p:ext uri="{BB962C8B-B14F-4D97-AF65-F5344CB8AC3E}">
        <p14:creationId xmlns:p14="http://schemas.microsoft.com/office/powerpoint/2010/main" val="2293963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normAutofit/>
          </a:bodyPr>
          <a:lstStyle/>
          <a:p>
            <a:pPr marL="0" indent="0">
              <a:lnSpc>
                <a:spcPct val="100000"/>
              </a:lnSpc>
              <a:buSzPct val="120000"/>
              <a:buNone/>
            </a:pPr>
            <a:r>
              <a:rPr lang="zh-CN" altLang="en-US" sz="3000" dirty="0">
                <a:solidFill>
                  <a:schemeClr val="tx2"/>
                </a:solidFill>
                <a:ea typeface="微软雅黑" panose="020B0503020204020204" pitchFamily="34" charset="-122"/>
              </a:rPr>
              <a:t>深度学习模型</a:t>
            </a:r>
            <a:endParaRPr lang="en-US" altLang="zh-CN" sz="3000"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smtClean="0"/>
              <a:t>典型的深度学习模型就是很深层的神经网络</a:t>
            </a:r>
            <a:r>
              <a:rPr lang="en-US" altLang="zh-CN" sz="2000" dirty="0" smtClean="0"/>
              <a:t>. </a:t>
            </a:r>
          </a:p>
          <a:p>
            <a:pPr marL="342900" indent="-342900">
              <a:lnSpc>
                <a:spcPct val="100000"/>
              </a:lnSpc>
              <a:buSzPct val="120000"/>
            </a:pPr>
            <a:r>
              <a:rPr lang="zh-CN" altLang="en-US" dirty="0">
                <a:solidFill>
                  <a:schemeClr val="tx2"/>
                </a:solidFill>
                <a:ea typeface="微软雅黑" panose="020B0503020204020204" pitchFamily="34" charset="-122"/>
              </a:rPr>
              <a:t>模型复杂度</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smtClean="0"/>
              <a:t>增加</a:t>
            </a:r>
            <a:r>
              <a:rPr lang="zh-CN" altLang="en-US" sz="2000" dirty="0"/>
              <a:t>隐层</a:t>
            </a:r>
            <a:r>
              <a:rPr lang="zh-CN" altLang="en-US" sz="2000" dirty="0" smtClean="0"/>
              <a:t>神经元的数目 </a:t>
            </a:r>
            <a:r>
              <a:rPr lang="en-US" altLang="zh-CN" sz="2000" dirty="0" smtClean="0"/>
              <a:t>(</a:t>
            </a:r>
            <a:r>
              <a:rPr lang="zh-CN" altLang="en-US" sz="2000" dirty="0" smtClean="0"/>
              <a:t>模型宽度</a:t>
            </a:r>
            <a:r>
              <a:rPr lang="en-US" altLang="zh-CN" sz="2000" dirty="0" smtClean="0"/>
              <a:t>)</a:t>
            </a:r>
          </a:p>
          <a:p>
            <a:pPr marL="342900" indent="-342900">
              <a:buFont typeface="Wingdings" panose="05000000000000000000" pitchFamily="2" charset="2"/>
              <a:buChar char="l"/>
            </a:pPr>
            <a:r>
              <a:rPr lang="zh-CN" altLang="en-US" sz="2000" dirty="0" smtClean="0"/>
              <a:t>增加</a:t>
            </a:r>
            <a:r>
              <a:rPr lang="zh-CN" altLang="en-US" sz="2000" dirty="0"/>
              <a:t>隐层</a:t>
            </a:r>
            <a:r>
              <a:rPr lang="zh-CN" altLang="en-US" sz="2000" dirty="0" smtClean="0"/>
              <a:t>数目（模型深度）</a:t>
            </a:r>
            <a:endParaRPr lang="en-US" altLang="zh-CN" sz="2000" dirty="0" smtClean="0"/>
          </a:p>
          <a:p>
            <a:pPr marL="342900" indent="-342900">
              <a:buFont typeface="Wingdings" panose="05000000000000000000" pitchFamily="2" charset="2"/>
              <a:buChar char="l"/>
            </a:pPr>
            <a:r>
              <a:rPr lang="zh-CN" altLang="en-US" sz="2000" dirty="0" smtClean="0"/>
              <a:t>从增加模型复杂度的角度看</a:t>
            </a:r>
            <a:r>
              <a:rPr lang="en-US" altLang="zh-CN" sz="2000" dirty="0" smtClean="0"/>
              <a:t>, </a:t>
            </a:r>
            <a:r>
              <a:rPr lang="zh-CN" altLang="en-US" sz="2000" dirty="0" smtClean="0"/>
              <a:t>增加隐层的数目比增加隐层神经元的数目更有效</a:t>
            </a:r>
            <a:r>
              <a:rPr lang="en-US" altLang="zh-CN" sz="2000" dirty="0" smtClean="0"/>
              <a:t>.  </a:t>
            </a:r>
            <a:r>
              <a:rPr lang="zh-CN" altLang="en-US" sz="2000" dirty="0" smtClean="0"/>
              <a:t>这是因为增加隐层数不仅增加额拥有激活函数的神经元数目</a:t>
            </a:r>
            <a:r>
              <a:rPr lang="en-US" altLang="zh-CN" sz="2000" dirty="0" smtClean="0"/>
              <a:t>, </a:t>
            </a:r>
            <a:r>
              <a:rPr lang="zh-CN" altLang="en-US" sz="2000" dirty="0" smtClean="0"/>
              <a:t>还增加了激活函数嵌套的层数</a:t>
            </a:r>
            <a:r>
              <a:rPr lang="en-US" altLang="zh-CN" sz="2000" dirty="0" smtClean="0"/>
              <a:t>. </a:t>
            </a:r>
          </a:p>
          <a:p>
            <a:pPr marL="342900" indent="-342900">
              <a:lnSpc>
                <a:spcPct val="100000"/>
              </a:lnSpc>
              <a:buSzPct val="120000"/>
            </a:pPr>
            <a:r>
              <a:rPr lang="zh-CN" altLang="en-US" dirty="0">
                <a:solidFill>
                  <a:schemeClr val="tx2"/>
                </a:solidFill>
                <a:ea typeface="微软雅黑" panose="020B0503020204020204" pitchFamily="34" charset="-122"/>
              </a:rPr>
              <a:t>复杂模型难点</a:t>
            </a:r>
            <a:endParaRPr lang="en-US" altLang="zh-CN" dirty="0">
              <a:solidFill>
                <a:schemeClr val="tx2"/>
              </a:solidFill>
              <a:ea typeface="微软雅黑" panose="020B0503020204020204" pitchFamily="34" charset="-122"/>
            </a:endParaRPr>
          </a:p>
          <a:p>
            <a:pPr marL="0" indent="0">
              <a:buNone/>
            </a:pPr>
            <a:r>
              <a:rPr lang="zh-CN" altLang="en-US" sz="2000" dirty="0"/>
              <a:t>多隐层网络难以直接用经典算法（例如标准</a:t>
            </a:r>
            <a:r>
              <a:rPr lang="en-US" altLang="zh-CN" sz="2000" dirty="0"/>
              <a:t>BP</a:t>
            </a:r>
            <a:r>
              <a:rPr lang="zh-CN" altLang="en-US" sz="2000" dirty="0"/>
              <a:t>算法）进行</a:t>
            </a:r>
            <a:r>
              <a:rPr lang="zh-CN" altLang="en-US" sz="2000" dirty="0" smtClean="0"/>
              <a:t>训练</a:t>
            </a:r>
            <a:r>
              <a:rPr lang="en-US" altLang="zh-CN" sz="2000" dirty="0" smtClean="0"/>
              <a:t>, </a:t>
            </a:r>
            <a:r>
              <a:rPr lang="zh-CN" altLang="en-US" sz="2000" dirty="0" smtClean="0"/>
              <a:t>因为</a:t>
            </a:r>
            <a:r>
              <a:rPr lang="zh-CN" altLang="en-US" sz="2000" dirty="0"/>
              <a:t>误差在多隐层内逆传播</a:t>
            </a:r>
            <a:r>
              <a:rPr lang="zh-CN" altLang="en-US" sz="2000" dirty="0" smtClean="0"/>
              <a:t>时</a:t>
            </a:r>
            <a:r>
              <a:rPr lang="en-US" altLang="zh-CN" sz="2000" dirty="0" smtClean="0"/>
              <a:t>, </a:t>
            </a:r>
            <a:r>
              <a:rPr lang="zh-CN" altLang="en-US" sz="2000" dirty="0" smtClean="0"/>
              <a:t>往往会</a:t>
            </a:r>
            <a:r>
              <a:rPr lang="en-US" altLang="zh-CN" sz="2000" dirty="0" smtClean="0"/>
              <a:t>”</a:t>
            </a:r>
            <a:r>
              <a:rPr lang="zh-CN" altLang="en-US" sz="2000" dirty="0" smtClean="0"/>
              <a:t>发散</a:t>
            </a:r>
            <a:r>
              <a:rPr lang="en-US" altLang="zh-CN" sz="2000" dirty="0" smtClean="0"/>
              <a:t>”</a:t>
            </a:r>
            <a:r>
              <a:rPr lang="zh-CN" altLang="en-US" sz="2000" dirty="0" smtClean="0"/>
              <a:t>而</a:t>
            </a:r>
            <a:r>
              <a:rPr lang="zh-CN" altLang="en-US" sz="2000" dirty="0"/>
              <a:t>不能收敛到</a:t>
            </a:r>
            <a:r>
              <a:rPr lang="zh-CN" altLang="en-US" sz="2000" dirty="0" smtClean="0"/>
              <a:t>稳定状态</a:t>
            </a:r>
            <a:r>
              <a:rPr lang="en-US" altLang="zh-CN" sz="2000" dirty="0" smtClean="0"/>
              <a:t>. </a:t>
            </a:r>
            <a:endParaRPr lang="en-US" altLang="zh-CN" sz="2000" dirty="0"/>
          </a:p>
        </p:txBody>
      </p:sp>
    </p:spTree>
    <p:extLst>
      <p:ext uri="{BB962C8B-B14F-4D97-AF65-F5344CB8AC3E}">
        <p14:creationId xmlns:p14="http://schemas.microsoft.com/office/powerpoint/2010/main" val="2012831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3000" dirty="0" smtClean="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预训练</a:t>
            </a:r>
            <a:r>
              <a:rPr lang="en-US" altLang="zh-CN" dirty="0">
                <a:solidFill>
                  <a:schemeClr val="tx2"/>
                </a:solidFill>
                <a:ea typeface="微软雅黑" panose="020B0503020204020204" pitchFamily="34" charset="-122"/>
              </a:rPr>
              <a:t>+</a:t>
            </a:r>
            <a:r>
              <a:rPr lang="zh-CN" altLang="en-US" dirty="0">
                <a:solidFill>
                  <a:schemeClr val="tx2"/>
                </a:solidFill>
                <a:ea typeface="微软雅黑" panose="020B0503020204020204" pitchFamily="34" charset="-122"/>
              </a:rPr>
              <a:t>微调</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b="1" dirty="0">
                <a:solidFill>
                  <a:srgbClr val="C00000"/>
                </a:solidFill>
              </a:rPr>
              <a:t>预</a:t>
            </a:r>
            <a:r>
              <a:rPr lang="zh-CN" altLang="en-US" sz="2000" b="1" dirty="0" smtClean="0">
                <a:solidFill>
                  <a:srgbClr val="C00000"/>
                </a:solidFill>
              </a:rPr>
              <a:t>训练</a:t>
            </a:r>
            <a:r>
              <a:rPr lang="en-US" altLang="zh-CN" sz="2000" dirty="0" smtClean="0"/>
              <a:t>:</a:t>
            </a:r>
            <a:r>
              <a:rPr lang="zh-CN" altLang="en-US" sz="2000" dirty="0" smtClean="0"/>
              <a:t>监督逐层训练是多隐层网络训练的有效手段</a:t>
            </a:r>
            <a:r>
              <a:rPr lang="en-US" altLang="zh-CN" sz="2000" dirty="0" smtClean="0"/>
              <a:t>,  </a:t>
            </a:r>
            <a:r>
              <a:rPr lang="zh-CN" altLang="en-US" sz="2000" dirty="0" smtClean="0"/>
              <a:t>每次训练一层隐层结点</a:t>
            </a:r>
            <a:r>
              <a:rPr lang="en-US" altLang="zh-CN" sz="2000" dirty="0" smtClean="0"/>
              <a:t>, </a:t>
            </a:r>
            <a:r>
              <a:rPr lang="zh-CN" altLang="en-US" sz="2000" dirty="0" smtClean="0"/>
              <a:t>训练时将上一层隐层结点的输出作为输入</a:t>
            </a:r>
            <a:r>
              <a:rPr lang="en-US" altLang="zh-CN" sz="2000" dirty="0" smtClean="0"/>
              <a:t>, </a:t>
            </a:r>
            <a:r>
              <a:rPr lang="zh-CN" altLang="en-US" sz="2000" dirty="0" smtClean="0"/>
              <a:t>而本层隐结点的输出作为下一层隐结点的输入</a:t>
            </a:r>
            <a:r>
              <a:rPr lang="en-US" altLang="zh-CN" sz="2000" dirty="0" smtClean="0"/>
              <a:t>, </a:t>
            </a:r>
            <a:r>
              <a:rPr lang="zh-CN" altLang="en-US" sz="2000" dirty="0" smtClean="0"/>
              <a:t>这称为</a:t>
            </a:r>
            <a:r>
              <a:rPr lang="en-US" altLang="zh-CN" sz="2000" dirty="0" smtClean="0"/>
              <a:t>”</a:t>
            </a:r>
            <a:r>
              <a:rPr lang="zh-CN" altLang="en-US" sz="2000" dirty="0" smtClean="0"/>
              <a:t>预训练</a:t>
            </a:r>
            <a:r>
              <a:rPr lang="en-US" altLang="zh-CN" sz="2000" dirty="0" smtClean="0"/>
              <a:t>”. </a:t>
            </a:r>
          </a:p>
          <a:p>
            <a:pPr marL="342900" indent="-342900">
              <a:buFont typeface="Wingdings" panose="05000000000000000000" pitchFamily="2" charset="2"/>
              <a:buChar char="l"/>
            </a:pPr>
            <a:r>
              <a:rPr lang="zh-CN" altLang="en-US" sz="2000" b="1" dirty="0" smtClean="0">
                <a:solidFill>
                  <a:srgbClr val="C00000"/>
                </a:solidFill>
              </a:rPr>
              <a:t>微调：</a:t>
            </a:r>
            <a:r>
              <a:rPr lang="zh-CN" altLang="en-US" sz="2000" dirty="0"/>
              <a:t>在预训练全部完成</a:t>
            </a:r>
            <a:r>
              <a:rPr lang="zh-CN" altLang="en-US" sz="2000" dirty="0" smtClean="0"/>
              <a:t>后</a:t>
            </a:r>
            <a:r>
              <a:rPr lang="en-US" altLang="zh-CN" sz="2000" dirty="0" smtClean="0"/>
              <a:t>, </a:t>
            </a:r>
            <a:r>
              <a:rPr lang="zh-CN" altLang="en-US" sz="2000" dirty="0" smtClean="0"/>
              <a:t>再</a:t>
            </a:r>
            <a:r>
              <a:rPr lang="zh-CN" altLang="en-US" sz="2000" dirty="0"/>
              <a:t>对整个网络进行微调</a:t>
            </a:r>
            <a:r>
              <a:rPr lang="zh-CN" altLang="en-US" sz="2000" dirty="0" smtClean="0"/>
              <a:t>训练</a:t>
            </a:r>
            <a:r>
              <a:rPr lang="en-US" altLang="zh-CN" sz="2000" dirty="0" smtClean="0"/>
              <a:t>.  </a:t>
            </a:r>
            <a:r>
              <a:rPr lang="zh-CN" altLang="en-US" sz="2000" dirty="0"/>
              <a:t>微调一般使用</a:t>
            </a:r>
            <a:r>
              <a:rPr lang="en-US" altLang="zh-CN" sz="2000" dirty="0"/>
              <a:t>BP</a:t>
            </a:r>
            <a:r>
              <a:rPr lang="zh-CN" altLang="en-US" sz="2000" dirty="0" smtClean="0"/>
              <a:t>算法</a:t>
            </a:r>
            <a:r>
              <a:rPr lang="en-US" altLang="zh-CN" sz="2000" dirty="0" smtClean="0"/>
              <a:t>. </a:t>
            </a:r>
          </a:p>
          <a:p>
            <a:pPr marL="342900" indent="-342900"/>
            <a:r>
              <a:rPr lang="zh-CN" altLang="en-US" dirty="0">
                <a:solidFill>
                  <a:schemeClr val="tx2"/>
                </a:solidFill>
                <a:ea typeface="微软雅黑" panose="020B0503020204020204" pitchFamily="34" charset="-122"/>
              </a:rPr>
              <a:t>例子：</a:t>
            </a:r>
            <a:r>
              <a:rPr lang="zh-CN" altLang="en-US" sz="2000" dirty="0"/>
              <a:t>深度信念网络 </a:t>
            </a:r>
            <a:r>
              <a:rPr lang="en-US" altLang="zh-CN" sz="1700" dirty="0" smtClean="0">
                <a:solidFill>
                  <a:srgbClr val="C00000"/>
                </a:solidFill>
              </a:rPr>
              <a:t>[</a:t>
            </a:r>
            <a:r>
              <a:rPr lang="en-US" altLang="zh-CN" sz="1700" dirty="0" err="1" smtClean="0">
                <a:solidFill>
                  <a:srgbClr val="C00000"/>
                </a:solidFill>
              </a:rPr>
              <a:t>Hintonet</a:t>
            </a:r>
            <a:r>
              <a:rPr lang="en-US" altLang="zh-CN" sz="1700" dirty="0" smtClean="0">
                <a:solidFill>
                  <a:srgbClr val="C00000"/>
                </a:solidFill>
              </a:rPr>
              <a:t> al. ,  </a:t>
            </a:r>
            <a:r>
              <a:rPr lang="en-US" altLang="zh-CN" sz="1700" dirty="0">
                <a:solidFill>
                  <a:srgbClr val="C00000"/>
                </a:solidFill>
              </a:rPr>
              <a:t>2006] </a:t>
            </a:r>
            <a:endParaRPr lang="en-US" altLang="zh-CN" sz="2000" dirty="0" smtClean="0"/>
          </a:p>
          <a:p>
            <a:pPr marL="342900" indent="-342900">
              <a:buFont typeface="Wingdings" panose="05000000000000000000" pitchFamily="2" charset="2"/>
              <a:buChar char="l"/>
            </a:pPr>
            <a:r>
              <a:rPr lang="zh-CN" altLang="en-US" sz="2000" dirty="0" smtClean="0"/>
              <a:t>结构：每一层都是一个受限 </a:t>
            </a:r>
            <a:r>
              <a:rPr lang="en-US" altLang="zh-CN" sz="2000" dirty="0" smtClean="0"/>
              <a:t>Boltzmann </a:t>
            </a:r>
            <a:r>
              <a:rPr lang="zh-CN" altLang="en-US" sz="2000" dirty="0" smtClean="0"/>
              <a:t>机</a:t>
            </a:r>
            <a:endParaRPr lang="en-US" altLang="zh-CN" sz="2000" dirty="0" smtClean="0"/>
          </a:p>
          <a:p>
            <a:pPr marL="342900" indent="-342900">
              <a:buFont typeface="Wingdings" panose="05000000000000000000" pitchFamily="2" charset="2"/>
              <a:buChar char="l"/>
            </a:pPr>
            <a:r>
              <a:rPr lang="zh-CN" altLang="en-US" sz="2000" dirty="0" smtClean="0"/>
              <a:t>训练方法：无监督预训练</a:t>
            </a:r>
            <a:r>
              <a:rPr lang="en-US" altLang="zh-CN" sz="2000" dirty="0" smtClean="0"/>
              <a:t>+BP </a:t>
            </a:r>
            <a:r>
              <a:rPr lang="zh-CN" altLang="en-US" sz="2000" dirty="0" smtClean="0"/>
              <a:t>微调</a:t>
            </a:r>
            <a:endParaRPr lang="en-US" altLang="zh-CN" sz="2000" dirty="0" smtClean="0"/>
          </a:p>
          <a:p>
            <a:pPr marL="342900" indent="-342900"/>
            <a:r>
              <a:rPr lang="zh-CN" altLang="en-US" dirty="0">
                <a:solidFill>
                  <a:schemeClr val="tx2"/>
                </a:solidFill>
                <a:ea typeface="微软雅黑" panose="020B0503020204020204" pitchFamily="34" charset="-122"/>
              </a:rPr>
              <a:t>分析</a:t>
            </a:r>
            <a:endParaRPr lang="en-US" altLang="zh-CN" dirty="0">
              <a:solidFill>
                <a:schemeClr val="tx2"/>
              </a:solidFill>
              <a:ea typeface="微软雅黑" panose="020B0503020204020204" pitchFamily="34" charset="-122"/>
            </a:endParaRPr>
          </a:p>
          <a:p>
            <a:pPr marL="0" indent="0">
              <a:buNone/>
            </a:pPr>
            <a:r>
              <a:rPr lang="zh-CN" altLang="en-US" sz="2000" dirty="0"/>
              <a:t>预</a:t>
            </a:r>
            <a:r>
              <a:rPr lang="zh-CN" altLang="en-US" sz="2000" dirty="0" smtClean="0"/>
              <a:t>训练</a:t>
            </a:r>
            <a:r>
              <a:rPr lang="en-US" altLang="zh-CN" sz="2000" dirty="0" smtClean="0"/>
              <a:t>+</a:t>
            </a:r>
            <a:r>
              <a:rPr lang="zh-CN" altLang="en-US" sz="2000" dirty="0" smtClean="0"/>
              <a:t>微调 的做法可以视为将大量参数分组</a:t>
            </a:r>
            <a:r>
              <a:rPr lang="en-US" altLang="zh-CN" sz="2000" dirty="0" smtClean="0"/>
              <a:t>, </a:t>
            </a:r>
            <a:r>
              <a:rPr lang="zh-CN" altLang="en-US" sz="2000" dirty="0" smtClean="0"/>
              <a:t>对每组先找到局部看起来比较好的设置</a:t>
            </a:r>
            <a:r>
              <a:rPr lang="en-US" altLang="zh-CN" sz="2000" dirty="0" smtClean="0"/>
              <a:t>, </a:t>
            </a:r>
            <a:r>
              <a:rPr lang="zh-CN" altLang="en-US" sz="2000" dirty="0" smtClean="0"/>
              <a:t>然后再基于这些局部较优的结果联合起来进行全局寻优</a:t>
            </a:r>
            <a:r>
              <a:rPr lang="en-US" altLang="zh-CN" sz="2000" dirty="0" smtClean="0"/>
              <a:t>. </a:t>
            </a:r>
          </a:p>
        </p:txBody>
      </p:sp>
    </p:spTree>
    <p:extLst>
      <p:ext uri="{BB962C8B-B14F-4D97-AF65-F5344CB8AC3E}">
        <p14:creationId xmlns:p14="http://schemas.microsoft.com/office/powerpoint/2010/main" val="3863151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a:stretch/>
        </p:blipFill>
        <p:spPr>
          <a:xfrm>
            <a:off x="2436384" y="3781168"/>
            <a:ext cx="5584572" cy="2324665"/>
          </a:xfrm>
          <a:prstGeom prst="rect">
            <a:avLst/>
          </a:prstGeom>
        </p:spPr>
      </p:pic>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a:xfrm>
            <a:off x="260350" y="997898"/>
            <a:ext cx="8616950" cy="4930775"/>
          </a:xfrm>
        </p:spPr>
        <p:txBody>
          <a:bodyPr>
            <a:normAutofit/>
          </a:bodyPr>
          <a:lstStyle/>
          <a:p>
            <a:pPr marL="0" indent="0">
              <a:buNone/>
            </a:pPr>
            <a:r>
              <a:rPr lang="zh-CN" altLang="en-US" sz="3000" dirty="0" smtClean="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权共享</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smtClean="0"/>
              <a:t>一组神经元使用相同的连接权值</a:t>
            </a:r>
            <a:r>
              <a:rPr lang="en-US" altLang="zh-CN" sz="2000" dirty="0" smtClean="0"/>
              <a:t>. </a:t>
            </a:r>
          </a:p>
          <a:p>
            <a:pPr marL="342900" indent="-342900">
              <a:buFont typeface="Wingdings" panose="05000000000000000000" pitchFamily="2" charset="2"/>
              <a:buChar char="l"/>
            </a:pPr>
            <a:r>
              <a:rPr lang="zh-CN" altLang="en-US" sz="2000" dirty="0" smtClean="0"/>
              <a:t>权共享策略在卷积神经网络</a:t>
            </a:r>
            <a:r>
              <a:rPr lang="en-US" altLang="zh-CN" sz="2000" dirty="0" smtClean="0"/>
              <a:t>(CNN)</a:t>
            </a:r>
            <a:r>
              <a:rPr lang="fr-FR" altLang="zh-CN" sz="1600" dirty="0" smtClean="0">
                <a:solidFill>
                  <a:srgbClr val="C00000"/>
                </a:solidFill>
              </a:rPr>
              <a:t>[</a:t>
            </a:r>
            <a:r>
              <a:rPr lang="fr-FR" altLang="zh-CN" sz="1600" dirty="0">
                <a:solidFill>
                  <a:srgbClr val="C00000"/>
                </a:solidFill>
              </a:rPr>
              <a:t>LeCun and </a:t>
            </a:r>
            <a:r>
              <a:rPr lang="fr-FR" altLang="zh-CN" sz="1600" dirty="0" smtClean="0">
                <a:solidFill>
                  <a:srgbClr val="C00000"/>
                </a:solidFill>
              </a:rPr>
              <a:t>Bengio,  </a:t>
            </a:r>
            <a:r>
              <a:rPr lang="fr-FR" altLang="zh-CN" sz="1600" dirty="0">
                <a:solidFill>
                  <a:srgbClr val="C00000"/>
                </a:solidFill>
              </a:rPr>
              <a:t>1995; LeCun et </a:t>
            </a:r>
            <a:r>
              <a:rPr lang="fr-FR" altLang="zh-CN" sz="1600" dirty="0" smtClean="0">
                <a:solidFill>
                  <a:srgbClr val="C00000"/>
                </a:solidFill>
              </a:rPr>
              <a:t>al. ,  </a:t>
            </a:r>
            <a:r>
              <a:rPr lang="fr-FR" altLang="zh-CN" sz="1600" dirty="0">
                <a:solidFill>
                  <a:srgbClr val="C00000"/>
                </a:solidFill>
              </a:rPr>
              <a:t>1998]</a:t>
            </a:r>
            <a:r>
              <a:rPr lang="zh-CN" altLang="en-US" sz="2000" dirty="0" smtClean="0"/>
              <a:t>中发挥了重要作用</a:t>
            </a:r>
            <a:r>
              <a:rPr lang="en-US" altLang="zh-CN" sz="2000" dirty="0" smtClean="0"/>
              <a:t>. </a:t>
            </a:r>
          </a:p>
          <a:p>
            <a:pPr marL="342900" indent="-342900">
              <a:lnSpc>
                <a:spcPct val="10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0" indent="0">
              <a:lnSpc>
                <a:spcPct val="100000"/>
              </a:lnSpc>
              <a:buSzPct val="120000"/>
              <a:buNone/>
            </a:pPr>
            <a:r>
              <a:rPr lang="zh-CN" altLang="en-US" sz="2000" dirty="0"/>
              <a:t>结构：</a:t>
            </a:r>
            <a:r>
              <a:rPr lang="en-US" altLang="zh-CN" sz="2000" dirty="0"/>
              <a:t>CNN</a:t>
            </a:r>
            <a:r>
              <a:rPr lang="zh-CN" altLang="en-US" sz="2000" dirty="0"/>
              <a:t>复合多个卷积层和采样层对输入信号进行加工</a:t>
            </a:r>
            <a:r>
              <a:rPr lang="en-US" altLang="zh-CN" sz="2000" dirty="0"/>
              <a:t>, </a:t>
            </a:r>
            <a:r>
              <a:rPr lang="zh-CN" altLang="en-US" sz="2000" dirty="0"/>
              <a:t>然后在连接层实现与输出目标之间的映射</a:t>
            </a:r>
            <a:r>
              <a:rPr lang="en-US" altLang="zh-CN" sz="2000" dirty="0"/>
              <a:t>. </a:t>
            </a:r>
          </a:p>
        </p:txBody>
      </p:sp>
    </p:spTree>
    <p:extLst>
      <p:ext uri="{BB962C8B-B14F-4D97-AF65-F5344CB8AC3E}">
        <p14:creationId xmlns:p14="http://schemas.microsoft.com/office/powerpoint/2010/main" val="11449311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normAutofit lnSpcReduction="10000"/>
          </a:bodyPr>
          <a:lstStyle/>
          <a:p>
            <a:pPr marL="342900" indent="-342900">
              <a:lnSpc>
                <a:spcPct val="11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solidFill>
                  <a:srgbClr val="C00000"/>
                </a:solidFill>
              </a:rPr>
              <a:t>卷基层</a:t>
            </a:r>
            <a:r>
              <a:rPr lang="zh-CN" altLang="en-US" sz="2000" dirty="0" smtClean="0"/>
              <a:t>：每个卷基层包含多个特征映射</a:t>
            </a:r>
            <a:r>
              <a:rPr lang="en-US" altLang="zh-CN" sz="2000" dirty="0" smtClean="0"/>
              <a:t>, </a:t>
            </a:r>
            <a:r>
              <a:rPr lang="zh-CN" altLang="en-US" sz="2000" dirty="0" smtClean="0"/>
              <a:t>每个特征映射是一个由多个神经元构成的“平面”</a:t>
            </a:r>
            <a:r>
              <a:rPr lang="en-US" altLang="zh-CN" sz="2000" dirty="0" smtClean="0"/>
              <a:t>, </a:t>
            </a:r>
            <a:r>
              <a:rPr lang="zh-CN" altLang="en-US" sz="2000" dirty="0" smtClean="0"/>
              <a:t>通过一种卷积滤波器提取的一种特征</a:t>
            </a:r>
            <a:endParaRPr lang="en-US" altLang="zh-CN" sz="2000" dirty="0" smtClean="0"/>
          </a:p>
          <a:p>
            <a:pPr marL="342900" indent="-342900">
              <a:lnSpc>
                <a:spcPct val="100000"/>
              </a:lnSpc>
              <a:buFont typeface="Wingdings" panose="05000000000000000000" pitchFamily="2" charset="2"/>
              <a:buChar char="l"/>
            </a:pPr>
            <a:r>
              <a:rPr lang="zh-CN" altLang="en-US" sz="2000" dirty="0">
                <a:solidFill>
                  <a:srgbClr val="C00000"/>
                </a:solidFill>
              </a:rPr>
              <a:t>采样</a:t>
            </a:r>
            <a:r>
              <a:rPr lang="zh-CN" altLang="en-US" sz="2000" dirty="0" smtClean="0">
                <a:solidFill>
                  <a:srgbClr val="C00000"/>
                </a:solidFill>
              </a:rPr>
              <a:t>层</a:t>
            </a:r>
            <a:r>
              <a:rPr lang="zh-CN" altLang="en-US" sz="2000" dirty="0" smtClean="0"/>
              <a:t>：</a:t>
            </a:r>
            <a:r>
              <a:rPr lang="zh-CN" altLang="en-US" sz="2000" dirty="0"/>
              <a:t>亦</a:t>
            </a:r>
            <a:r>
              <a:rPr lang="zh-CN" altLang="en-US" sz="2000" dirty="0" smtClean="0"/>
              <a:t>称“汇合层”</a:t>
            </a:r>
            <a:r>
              <a:rPr lang="en-US" altLang="zh-CN" sz="2000" dirty="0" smtClean="0"/>
              <a:t>, </a:t>
            </a:r>
            <a:r>
              <a:rPr lang="zh-CN" altLang="en-US" sz="2000" dirty="0" smtClean="0"/>
              <a:t>其作用是基于局部相关性原理进行亚采样</a:t>
            </a:r>
            <a:r>
              <a:rPr lang="en-US" altLang="zh-CN" sz="2000" dirty="0" smtClean="0"/>
              <a:t>, </a:t>
            </a:r>
            <a:r>
              <a:rPr lang="zh-CN" altLang="en-US" sz="2000" dirty="0" smtClean="0"/>
              <a:t>从而在减少数据量的同时保留有用信息</a:t>
            </a:r>
            <a:r>
              <a:rPr lang="en-US" altLang="zh-CN" sz="2000" dirty="0" smtClean="0"/>
              <a:t> </a:t>
            </a:r>
          </a:p>
          <a:p>
            <a:pPr marL="342900" indent="-342900">
              <a:lnSpc>
                <a:spcPct val="100000"/>
              </a:lnSpc>
              <a:buFont typeface="Wingdings" panose="05000000000000000000" pitchFamily="2" charset="2"/>
              <a:buChar char="l"/>
            </a:pPr>
            <a:r>
              <a:rPr lang="zh-CN" altLang="en-US" sz="2000" dirty="0">
                <a:solidFill>
                  <a:srgbClr val="C00000"/>
                </a:solidFill>
              </a:rPr>
              <a:t>连接</a:t>
            </a:r>
            <a:r>
              <a:rPr lang="zh-CN" altLang="en-US" sz="2000" dirty="0" smtClean="0">
                <a:solidFill>
                  <a:srgbClr val="C00000"/>
                </a:solidFill>
              </a:rPr>
              <a:t>层</a:t>
            </a:r>
            <a:r>
              <a:rPr lang="zh-CN" altLang="en-US" sz="2000" dirty="0" smtClean="0"/>
              <a:t>：</a:t>
            </a:r>
            <a:r>
              <a:rPr lang="zh-CN" altLang="en-US" sz="2000" dirty="0"/>
              <a:t>每个神经元被全连接到上一层每个</a:t>
            </a:r>
            <a:r>
              <a:rPr lang="zh-CN" altLang="en-US" sz="2000" dirty="0" smtClean="0"/>
              <a:t>神经元</a:t>
            </a:r>
            <a:r>
              <a:rPr lang="en-US" altLang="zh-CN" sz="2000" dirty="0" smtClean="0"/>
              <a:t>, </a:t>
            </a:r>
            <a:r>
              <a:rPr lang="zh-CN" altLang="en-US" sz="2000" dirty="0" smtClean="0"/>
              <a:t>本质</a:t>
            </a:r>
            <a:r>
              <a:rPr lang="zh-CN" altLang="en-US" sz="2000" dirty="0"/>
              <a:t>就是传统的</a:t>
            </a:r>
            <a:r>
              <a:rPr lang="zh-CN" altLang="en-US" sz="2000" dirty="0" smtClean="0"/>
              <a:t>神经网络</a:t>
            </a:r>
            <a:r>
              <a:rPr lang="en-US" altLang="zh-CN" sz="2000" dirty="0" smtClean="0"/>
              <a:t>, </a:t>
            </a:r>
            <a:r>
              <a:rPr lang="zh-CN" altLang="en-US" sz="2000" dirty="0" smtClean="0"/>
              <a:t>其目的是通过连接层和输出层的连接完成识别任务</a:t>
            </a:r>
            <a:r>
              <a:rPr lang="en-US" altLang="zh-CN" sz="2000" dirty="0" smtClean="0"/>
              <a:t> </a:t>
            </a:r>
          </a:p>
          <a:p>
            <a:pPr marL="342900" indent="-342900">
              <a:lnSpc>
                <a:spcPct val="120000"/>
              </a:lnSpc>
              <a:buSzPct val="120000"/>
            </a:pPr>
            <a:r>
              <a:rPr lang="zh-CN" altLang="en-US" dirty="0">
                <a:solidFill>
                  <a:schemeClr val="tx2"/>
                </a:solidFill>
                <a:ea typeface="微软雅黑" panose="020B0503020204020204" pitchFamily="34" charset="-122"/>
              </a:rPr>
              <a:t>卷积神经网络激活函数</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smtClean="0"/>
              <a:t>在</a:t>
            </a:r>
            <a:r>
              <a:rPr lang="en-US" altLang="zh-CN" sz="2000" dirty="0" smtClean="0"/>
              <a:t>CNN</a:t>
            </a:r>
            <a:r>
              <a:rPr lang="zh-CN" altLang="en-US" sz="2000" dirty="0" smtClean="0"/>
              <a:t>中通常将 </a:t>
            </a:r>
            <a:r>
              <a:rPr lang="en-US" altLang="zh-CN" sz="2000" dirty="0" smtClean="0"/>
              <a:t>sigmoid </a:t>
            </a:r>
            <a:r>
              <a:rPr lang="zh-CN" altLang="en-US" sz="2000" dirty="0" smtClean="0"/>
              <a:t>激活函数替换为修正的线性函数</a:t>
            </a:r>
            <a:endParaRPr lang="en-US" altLang="zh-CN" sz="2000" dirty="0" smtClean="0"/>
          </a:p>
          <a:p>
            <a:pPr marL="0" indent="0">
              <a:lnSpc>
                <a:spcPct val="100000"/>
              </a:lnSpc>
              <a:buNone/>
            </a:pPr>
            <a:endParaRPr lang="en-US" altLang="zh-CN" sz="2000" dirty="0" smtClean="0"/>
          </a:p>
          <a:p>
            <a:pPr marL="342900" indent="-342900">
              <a:lnSpc>
                <a:spcPct val="130000"/>
              </a:lnSpc>
              <a:buSzPct val="120000"/>
            </a:pPr>
            <a:r>
              <a:rPr lang="zh-CN" altLang="en-US" dirty="0">
                <a:solidFill>
                  <a:schemeClr val="tx2"/>
                </a:solidFill>
                <a:ea typeface="微软雅黑" panose="020B0503020204020204" pitchFamily="34" charset="-122"/>
              </a:rPr>
              <a:t>卷积神经网络训练</a:t>
            </a:r>
            <a:endParaRPr lang="en-US" altLang="zh-CN" dirty="0">
              <a:solidFill>
                <a:schemeClr val="tx2"/>
              </a:solidFill>
              <a:ea typeface="微软雅黑" panose="020B0503020204020204" pitchFamily="34" charset="-122"/>
            </a:endParaRPr>
          </a:p>
          <a:p>
            <a:pPr marL="0" indent="0">
              <a:buNone/>
            </a:pPr>
            <a:r>
              <a:rPr lang="en-US" altLang="zh-CN" sz="2000" dirty="0" smtClean="0"/>
              <a:t>CNN </a:t>
            </a:r>
            <a:r>
              <a:rPr lang="zh-CN" altLang="en-US" sz="2000" dirty="0" smtClean="0"/>
              <a:t>可以用</a:t>
            </a:r>
            <a:r>
              <a:rPr lang="en-US" altLang="zh-CN" sz="2000" dirty="0" smtClean="0"/>
              <a:t>BP</a:t>
            </a:r>
            <a:r>
              <a:rPr lang="zh-CN" altLang="en-US" sz="2000" dirty="0" smtClean="0"/>
              <a:t>进行训练</a:t>
            </a:r>
            <a:r>
              <a:rPr lang="en-US" altLang="zh-CN" sz="2000" dirty="0" smtClean="0"/>
              <a:t>, </a:t>
            </a:r>
            <a:r>
              <a:rPr lang="zh-CN" altLang="en-US" sz="2000" dirty="0" smtClean="0"/>
              <a:t>但在训练中</a:t>
            </a:r>
            <a:r>
              <a:rPr lang="en-US" altLang="zh-CN" sz="2000" dirty="0" smtClean="0"/>
              <a:t>, </a:t>
            </a:r>
            <a:r>
              <a:rPr lang="zh-CN" altLang="en-US" sz="2000" dirty="0" smtClean="0"/>
              <a:t>无论是卷积层还是采样层</a:t>
            </a:r>
            <a:r>
              <a:rPr lang="en-US" altLang="zh-CN" sz="2000" dirty="0" smtClean="0"/>
              <a:t>, </a:t>
            </a:r>
            <a:r>
              <a:rPr lang="zh-CN" altLang="en-US" sz="2000" dirty="0" smtClean="0"/>
              <a:t>每一组神经元都是用相同的连接权</a:t>
            </a:r>
            <a:r>
              <a:rPr lang="en-US" altLang="zh-CN" sz="2000" dirty="0" smtClean="0"/>
              <a:t>, </a:t>
            </a:r>
            <a:r>
              <a:rPr lang="zh-CN" altLang="en-US" sz="2000" dirty="0" smtClean="0"/>
              <a:t>从而大幅减少了需要训练的参数数目</a:t>
            </a:r>
            <a:endParaRPr lang="en-US" altLang="zh-CN" sz="20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920659425"/>
              </p:ext>
            </p:extLst>
          </p:nvPr>
        </p:nvGraphicFramePr>
        <p:xfrm>
          <a:off x="2930525" y="4594225"/>
          <a:ext cx="2247900" cy="360363"/>
        </p:xfrm>
        <a:graphic>
          <a:graphicData uri="http://schemas.openxmlformats.org/presentationml/2006/ole">
            <mc:AlternateContent xmlns:mc="http://schemas.openxmlformats.org/markup-compatibility/2006">
              <mc:Choice xmlns:v="urn:schemas-microsoft-com:vml" Requires="v">
                <p:oleObj spid="_x0000_s17460" name="Formula" r:id="rId3" imgW="1098720" imgH="176760" progId="Equation.Ribbit">
                  <p:embed/>
                </p:oleObj>
              </mc:Choice>
              <mc:Fallback>
                <p:oleObj name="Formula" r:id="rId3" imgW="1098720" imgH="176760" progId="Equation.Ribbit">
                  <p:embed/>
                  <p:pic>
                    <p:nvPicPr>
                      <p:cNvPr id="0" name=""/>
                      <p:cNvPicPr/>
                      <p:nvPr/>
                    </p:nvPicPr>
                    <p:blipFill>
                      <a:blip r:embed="rId4"/>
                      <a:stretch>
                        <a:fillRect/>
                      </a:stretch>
                    </p:blipFill>
                    <p:spPr>
                      <a:xfrm>
                        <a:off x="2930525" y="4594225"/>
                        <a:ext cx="2247900" cy="360363"/>
                      </a:xfrm>
                      <a:prstGeom prst="rect">
                        <a:avLst/>
                      </a:prstGeom>
                    </p:spPr>
                  </p:pic>
                </p:oleObj>
              </mc:Fallback>
            </mc:AlternateContent>
          </a:graphicData>
        </a:graphic>
      </p:graphicFrame>
    </p:spTree>
    <p:extLst>
      <p:ext uri="{BB962C8B-B14F-4D97-AF65-F5344CB8AC3E}">
        <p14:creationId xmlns:p14="http://schemas.microsoft.com/office/powerpoint/2010/main" val="25031336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lstStyle/>
          <a:p>
            <a:pPr marL="342900" indent="-342900">
              <a:lnSpc>
                <a:spcPct val="110000"/>
              </a:lnSpc>
              <a:buSzPct val="120000"/>
            </a:pPr>
            <a:r>
              <a:rPr lang="zh-CN" altLang="en-US" dirty="0">
                <a:solidFill>
                  <a:schemeClr val="tx2"/>
                </a:solidFill>
                <a:ea typeface="微软雅黑" panose="020B0503020204020204" pitchFamily="34" charset="-122"/>
              </a:rPr>
              <a:t>理解深度学习</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dirty="0">
                <a:latin typeface="+mn-ea"/>
                <a:ea typeface="+mn-ea"/>
              </a:rPr>
              <a:t>“特征工程” </a:t>
            </a:r>
            <a:r>
              <a:rPr lang="en-US" altLang="zh-CN" dirty="0" smtClean="0">
                <a:latin typeface="+mn-ea"/>
                <a:ea typeface="+mn-ea"/>
              </a:rPr>
              <a:t>VS“</a:t>
            </a:r>
            <a:r>
              <a:rPr lang="zh-CN" altLang="en-US" dirty="0">
                <a:latin typeface="+mn-ea"/>
                <a:ea typeface="+mn-ea"/>
              </a:rPr>
              <a:t>特征学习</a:t>
            </a:r>
            <a:r>
              <a:rPr lang="zh-CN" altLang="en-US" dirty="0" smtClean="0">
                <a:latin typeface="+mn-ea"/>
                <a:ea typeface="+mn-ea"/>
              </a:rPr>
              <a:t>”</a:t>
            </a:r>
            <a:r>
              <a:rPr lang="zh-CN" altLang="en-US" dirty="0">
                <a:latin typeface="+mn-ea"/>
                <a:ea typeface="+mn-ea"/>
              </a:rPr>
              <a:t>或者</a:t>
            </a:r>
            <a:r>
              <a:rPr lang="en-US" altLang="zh-CN" dirty="0" smtClean="0">
                <a:latin typeface="+mn-ea"/>
                <a:ea typeface="+mn-ea"/>
              </a:rPr>
              <a:t> </a:t>
            </a:r>
            <a:r>
              <a:rPr lang="en-US" altLang="zh-CN" dirty="0">
                <a:latin typeface="+mn-ea"/>
                <a:ea typeface="+mn-ea"/>
              </a:rPr>
              <a:t>“</a:t>
            </a:r>
            <a:r>
              <a:rPr lang="zh-CN" altLang="en-US" dirty="0">
                <a:latin typeface="+mn-ea"/>
                <a:ea typeface="+mn-ea"/>
              </a:rPr>
              <a:t>表示学习</a:t>
            </a:r>
            <a:r>
              <a:rPr lang="zh-CN" altLang="en-US" dirty="0" smtClean="0">
                <a:latin typeface="+mn-ea"/>
                <a:ea typeface="+mn-ea"/>
              </a:rPr>
              <a:t>”</a:t>
            </a:r>
            <a:endParaRPr lang="en-US" altLang="zh-CN" dirty="0" smtClean="0">
              <a:latin typeface="+mn-ea"/>
              <a:ea typeface="+mn-ea"/>
            </a:endParaRPr>
          </a:p>
          <a:p>
            <a:pPr marL="342900" indent="-342900">
              <a:buFont typeface="Wingdings" panose="05000000000000000000" pitchFamily="2" charset="2"/>
              <a:buChar char="l"/>
            </a:pPr>
            <a:r>
              <a:rPr lang="zh-CN" altLang="en-US" sz="1800" dirty="0">
                <a:latin typeface="+mn-ea"/>
                <a:ea typeface="+mn-ea"/>
              </a:rPr>
              <a:t>特征工程由人类专家根据现实任务来</a:t>
            </a:r>
            <a:r>
              <a:rPr lang="zh-CN" altLang="en-US" sz="1800" dirty="0" smtClean="0">
                <a:latin typeface="+mn-ea"/>
                <a:ea typeface="+mn-ea"/>
              </a:rPr>
              <a:t>设计</a:t>
            </a:r>
            <a:r>
              <a:rPr lang="en-US" altLang="zh-CN" sz="1800" dirty="0" smtClean="0">
                <a:latin typeface="+mn-ea"/>
                <a:ea typeface="+mn-ea"/>
              </a:rPr>
              <a:t>, </a:t>
            </a:r>
            <a:r>
              <a:rPr lang="zh-CN" altLang="en-US" sz="1800" dirty="0" smtClean="0">
                <a:latin typeface="+mn-ea"/>
                <a:ea typeface="+mn-ea"/>
              </a:rPr>
              <a:t>特征提取</a:t>
            </a:r>
            <a:r>
              <a:rPr lang="zh-CN" altLang="en-US" sz="1800" dirty="0">
                <a:latin typeface="+mn-ea"/>
                <a:ea typeface="+mn-ea"/>
              </a:rPr>
              <a:t>与识别是单独的两个阶段</a:t>
            </a:r>
            <a:r>
              <a:rPr lang="zh-CN" altLang="en-US" sz="1800" dirty="0" smtClean="0">
                <a:latin typeface="+mn-ea"/>
                <a:ea typeface="+mn-ea"/>
              </a:rPr>
              <a:t>；</a:t>
            </a:r>
            <a:endParaRPr lang="en-US" altLang="zh-CN" sz="1800" dirty="0" smtClean="0">
              <a:latin typeface="+mn-ea"/>
              <a:ea typeface="+mn-ea"/>
            </a:endParaRPr>
          </a:p>
          <a:p>
            <a:pPr marL="0" indent="0">
              <a:buNone/>
            </a:pPr>
            <a:endParaRPr lang="en-US" altLang="zh-CN" sz="1800" dirty="0" smtClean="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endParaRPr lang="en-US" altLang="zh-CN" sz="1800" dirty="0" smtClean="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r>
              <a:rPr lang="zh-CN" altLang="en-US" sz="1800" dirty="0">
                <a:latin typeface="+mn-ea"/>
                <a:ea typeface="+mn-ea"/>
              </a:rPr>
              <a:t>特征学习通过深度学习技术自动产生有益于分类的</a:t>
            </a:r>
            <a:r>
              <a:rPr lang="zh-CN" altLang="en-US" sz="1800" dirty="0" smtClean="0">
                <a:latin typeface="+mn-ea"/>
                <a:ea typeface="+mn-ea"/>
              </a:rPr>
              <a:t>特征</a:t>
            </a:r>
            <a:r>
              <a:rPr lang="en-US" altLang="zh-CN" sz="1800" dirty="0" smtClean="0">
                <a:latin typeface="+mn-ea"/>
                <a:ea typeface="+mn-ea"/>
              </a:rPr>
              <a:t>, </a:t>
            </a:r>
            <a:r>
              <a:rPr lang="zh-CN" altLang="en-US" sz="1800" dirty="0" smtClean="0">
                <a:latin typeface="+mn-ea"/>
                <a:ea typeface="+mn-ea"/>
              </a:rPr>
              <a:t>是</a:t>
            </a:r>
            <a:r>
              <a:rPr lang="zh-CN" altLang="en-US" sz="1800" dirty="0">
                <a:latin typeface="+mn-ea"/>
                <a:ea typeface="+mn-ea"/>
              </a:rPr>
              <a:t>一个端到端的学习</a:t>
            </a:r>
            <a:r>
              <a:rPr lang="zh-CN" altLang="en-US" sz="1800" dirty="0" smtClean="0">
                <a:latin typeface="+mn-ea"/>
                <a:ea typeface="+mn-ea"/>
              </a:rPr>
              <a:t>框架</a:t>
            </a:r>
            <a:r>
              <a:rPr lang="en-US" altLang="zh-CN" sz="1800" dirty="0" smtClean="0">
                <a:latin typeface="+mn-ea"/>
                <a:ea typeface="+mn-ea"/>
              </a:rPr>
              <a:t>. </a:t>
            </a:r>
            <a:endParaRPr lang="en-US" altLang="zh-CN" sz="1800" dirty="0">
              <a:latin typeface="+mn-ea"/>
              <a:ea typeface="+mn-ea"/>
            </a:endParaRPr>
          </a:p>
          <a:p>
            <a:pPr marL="342900" indent="-342900">
              <a:buFont typeface="Wingdings" panose="05000000000000000000" pitchFamily="2" charset="2"/>
              <a:buChar char="l"/>
            </a:pPr>
            <a:endParaRPr lang="en-US" altLang="zh-CN" sz="1800" dirty="0">
              <a:latin typeface="+mj-ea"/>
            </a:endParaRPr>
          </a:p>
          <a:p>
            <a:pPr marL="342900" indent="-342900">
              <a:buFont typeface="Wingdings" panose="05000000000000000000" pitchFamily="2" charset="2"/>
              <a:buChar char="l"/>
            </a:pPr>
            <a:endParaRPr lang="zh-CN" altLang="en-US" dirty="0"/>
          </a:p>
          <a:p>
            <a:endParaRPr lang="zh-CN" altLang="en-US"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2457889"/>
            <a:ext cx="2152837" cy="1402202"/>
          </a:xfrm>
          <a:prstGeom prst="rect">
            <a:avLst/>
          </a:prstGeom>
        </p:spPr>
      </p:pic>
      <p:sp>
        <p:nvSpPr>
          <p:cNvPr id="5" name="矩形 4"/>
          <p:cNvSpPr/>
          <p:nvPr/>
        </p:nvSpPr>
        <p:spPr bwMode="auto">
          <a:xfrm>
            <a:off x="3386749" y="2605525"/>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C00000"/>
                </a:solidFill>
              </a:rPr>
              <a:t>手工设计</a:t>
            </a:r>
            <a:endParaRPr lang="en-US" altLang="zh-CN" dirty="0" smtClean="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C00000"/>
                </a:solidFill>
              </a:rPr>
              <a:t>特征</a:t>
            </a:r>
            <a:endParaRPr kumimoji="0" lang="en-US" altLang="zh-CN" sz="2400" b="0" i="0" u="none" strike="noStrike" cap="none" normalizeH="0" baseline="0" dirty="0" smtClean="0">
              <a:ln>
                <a:noFill/>
              </a:ln>
              <a:solidFill>
                <a:srgbClr val="C00000"/>
              </a:solidFill>
              <a:effectLst/>
            </a:endParaRPr>
          </a:p>
        </p:txBody>
      </p:sp>
      <p:sp>
        <p:nvSpPr>
          <p:cNvPr id="6" name="矩形 5"/>
          <p:cNvSpPr/>
          <p:nvPr/>
        </p:nvSpPr>
        <p:spPr bwMode="auto">
          <a:xfrm>
            <a:off x="6370737" y="2636571"/>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smtClean="0">
                <a:solidFill>
                  <a:srgbClr val="C00000"/>
                </a:solidFill>
              </a:rPr>
              <a:t>分类识别</a:t>
            </a:r>
            <a:endParaRPr lang="en-US" altLang="zh-CN" dirty="0" smtClean="0">
              <a:solidFill>
                <a:srgbClr val="C00000"/>
              </a:solidFill>
            </a:endParaRPr>
          </a:p>
        </p:txBody>
      </p:sp>
      <p:cxnSp>
        <p:nvCxnSpPr>
          <p:cNvPr id="7" name="直接箭头连接符 6"/>
          <p:cNvCxnSpPr/>
          <p:nvPr/>
        </p:nvCxnSpPr>
        <p:spPr bwMode="auto">
          <a:xfrm>
            <a:off x="2736213"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8" name="直接箭头连接符 7"/>
          <p:cNvCxnSpPr/>
          <p:nvPr/>
        </p:nvCxnSpPr>
        <p:spPr bwMode="auto">
          <a:xfrm>
            <a:off x="5706835"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pic>
        <p:nvPicPr>
          <p:cNvPr id="9" name="图片 8"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4721199"/>
            <a:ext cx="2152837" cy="1402202"/>
          </a:xfrm>
          <a:prstGeom prst="rect">
            <a:avLst/>
          </a:prstGeom>
        </p:spPr>
      </p:pic>
      <p:sp>
        <p:nvSpPr>
          <p:cNvPr id="10" name="矩形 9"/>
          <p:cNvSpPr/>
          <p:nvPr/>
        </p:nvSpPr>
        <p:spPr bwMode="auto">
          <a:xfrm>
            <a:off x="3395176"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C00000"/>
                </a:solidFill>
              </a:rPr>
              <a:t>学习生成</a:t>
            </a:r>
            <a:endParaRPr lang="en-US" altLang="zh-CN" dirty="0" smtClean="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rgbClr val="C00000"/>
                </a:solidFill>
              </a:rPr>
              <a:t>特征</a:t>
            </a:r>
            <a:endParaRPr kumimoji="0" lang="en-US" altLang="zh-CN" sz="2400" b="0" i="0" u="none" strike="noStrike" cap="none" normalizeH="0" baseline="0" dirty="0" smtClean="0">
              <a:ln>
                <a:noFill/>
              </a:ln>
              <a:solidFill>
                <a:srgbClr val="C00000"/>
              </a:solidFill>
              <a:effectLst/>
            </a:endParaRPr>
          </a:p>
        </p:txBody>
      </p:sp>
      <p:sp>
        <p:nvSpPr>
          <p:cNvPr id="11" name="矩形 10"/>
          <p:cNvSpPr/>
          <p:nvPr/>
        </p:nvSpPr>
        <p:spPr bwMode="auto">
          <a:xfrm>
            <a:off x="6384587"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kumimoji="0" lang="zh-CN" altLang="en-US" sz="2400" b="0" i="0" u="none" strike="noStrike" cap="none" normalizeH="0" baseline="0" dirty="0" smtClean="0">
              <a:ln>
                <a:noFill/>
              </a:ln>
              <a:solidFill>
                <a:srgbClr val="C00000"/>
              </a:solidFill>
              <a:effectLst/>
            </a:endParaRPr>
          </a:p>
        </p:txBody>
      </p:sp>
      <p:cxnSp>
        <p:nvCxnSpPr>
          <p:cNvPr id="12" name="直接箭头连接符 11"/>
          <p:cNvCxnSpPr/>
          <p:nvPr/>
        </p:nvCxnSpPr>
        <p:spPr bwMode="auto">
          <a:xfrm>
            <a:off x="2747104" y="5422300"/>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13" name="直接箭头连接符 12"/>
          <p:cNvCxnSpPr/>
          <p:nvPr/>
        </p:nvCxnSpPr>
        <p:spPr bwMode="auto">
          <a:xfrm>
            <a:off x="5720685" y="5499527"/>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40136926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神经网络发展史</a:t>
            </a:r>
            <a:endParaRPr lang="zh-CN" altLang="en-US" dirty="0"/>
          </a:p>
        </p:txBody>
      </p:sp>
      <p:pic>
        <p:nvPicPr>
          <p:cNvPr id="5" name="内容占位符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017329" y="900067"/>
            <a:ext cx="7558260" cy="5251964"/>
          </a:xfrm>
          <a:prstGeom prst="rect">
            <a:avLst/>
          </a:prstGeom>
        </p:spPr>
      </p:pic>
    </p:spTree>
    <p:extLst>
      <p:ext uri="{BB962C8B-B14F-4D97-AF65-F5344CB8AC3E}">
        <p14:creationId xmlns:p14="http://schemas.microsoft.com/office/powerpoint/2010/main" val="29593500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5.6 </a:t>
            </a:r>
            <a:r>
              <a:rPr lang="zh-CN" altLang="en-US" dirty="0" smtClean="0"/>
              <a:t>深度学习</a:t>
            </a:r>
            <a:endParaRPr lang="zh-CN" altLang="en-US" dirty="0"/>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dirty="0">
                <a:solidFill>
                  <a:schemeClr val="tx2"/>
                </a:solidFill>
                <a:ea typeface="微软雅黑" panose="020B0503020204020204" pitchFamily="34" charset="-122"/>
              </a:rPr>
              <a:t>深度学习常用软件包</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smtClean="0">
                <a:solidFill>
                  <a:schemeClr val="tx2"/>
                </a:solidFill>
                <a:latin typeface="+mn-lt"/>
              </a:rPr>
              <a:t>CAFFE</a:t>
            </a:r>
            <a:endParaRPr lang="en-US" altLang="zh-CN" sz="2000" dirty="0">
              <a:solidFill>
                <a:schemeClr val="tx2"/>
              </a:solidFill>
              <a:latin typeface="+mn-lt"/>
            </a:endParaRPr>
          </a:p>
          <a:p>
            <a:pPr marL="0" indent="0">
              <a:buNone/>
            </a:pPr>
            <a:r>
              <a:rPr lang="en-US" altLang="zh-CN" dirty="0"/>
              <a:t>   </a:t>
            </a:r>
            <a:r>
              <a:rPr lang="en-US" altLang="zh-CN" sz="2000" dirty="0"/>
              <a:t>The Berkeley Vision and Learning Center (BVLC)</a:t>
            </a:r>
          </a:p>
          <a:p>
            <a:pPr marL="0" indent="0">
              <a:buNone/>
            </a:pPr>
            <a:r>
              <a:rPr lang="en-US" altLang="zh-CN" sz="2000" dirty="0"/>
              <a:t>   </a:t>
            </a:r>
            <a:r>
              <a:rPr lang="en-US" altLang="zh-CN" sz="2000" dirty="0">
                <a:hlinkClick r:id="rId2"/>
              </a:rPr>
              <a:t>http://</a:t>
            </a:r>
            <a:r>
              <a:rPr lang="en-US" altLang="zh-CN" sz="2000" dirty="0" smtClean="0">
                <a:hlinkClick r:id="rId2"/>
              </a:rPr>
              <a:t>caffe.berkeleyvision.org</a:t>
            </a:r>
            <a:r>
              <a:rPr lang="en-US" altLang="zh-CN" sz="2000" dirty="0">
                <a:hlinkClick r:id="rId2"/>
              </a:rPr>
              <a:t>/</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MatConvNet</a:t>
            </a:r>
          </a:p>
          <a:p>
            <a:pPr marL="0" indent="0">
              <a:buNone/>
            </a:pPr>
            <a:r>
              <a:rPr lang="en-US" altLang="zh-CN" dirty="0"/>
              <a:t>   </a:t>
            </a:r>
            <a:r>
              <a:rPr lang="en-US" altLang="zh-CN" sz="2000" dirty="0"/>
              <a:t>The Oxford Visual Geometry Group (VGG)</a:t>
            </a:r>
          </a:p>
          <a:p>
            <a:pPr marL="0" indent="0">
              <a:buNone/>
            </a:pPr>
            <a:r>
              <a:rPr lang="en-US" altLang="zh-CN" sz="2000" dirty="0"/>
              <a:t>   </a:t>
            </a:r>
            <a:r>
              <a:rPr lang="en-US" altLang="zh-CN" sz="2000" dirty="0">
                <a:hlinkClick r:id="rId3"/>
              </a:rPr>
              <a:t>http://</a:t>
            </a:r>
            <a:r>
              <a:rPr lang="en-US" altLang="zh-CN" sz="2000" dirty="0" smtClean="0">
                <a:hlinkClick r:id="rId3"/>
              </a:rPr>
              <a:t>www.vlfeat.org/matconvnet</a:t>
            </a:r>
            <a:r>
              <a:rPr lang="en-US" altLang="zh-CN" sz="2000" dirty="0">
                <a:hlinkClick r:id="rId3"/>
              </a:rPr>
              <a:t>/</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Torch</a:t>
            </a:r>
          </a:p>
          <a:p>
            <a:pPr marL="0" indent="0">
              <a:buNone/>
            </a:pPr>
            <a:r>
              <a:rPr lang="en-US" altLang="zh-CN" b="1" dirty="0">
                <a:solidFill>
                  <a:srgbClr val="013990"/>
                </a:solidFill>
              </a:rPr>
              <a:t>   </a:t>
            </a:r>
            <a:r>
              <a:rPr lang="en-US" altLang="zh-CN" sz="2000" dirty="0">
                <a:hlinkClick r:id="rId4"/>
              </a:rPr>
              <a:t>http://</a:t>
            </a:r>
            <a:r>
              <a:rPr lang="en-US" altLang="zh-CN" sz="2000" dirty="0" smtClean="0">
                <a:hlinkClick r:id="rId4"/>
              </a:rPr>
              <a:t>torch.ch/</a:t>
            </a:r>
            <a:endParaRPr lang="en-US" altLang="zh-CN" sz="2000" dirty="0"/>
          </a:p>
          <a:p>
            <a:pPr marL="342900" indent="-342900">
              <a:lnSpc>
                <a:spcPct val="110000"/>
              </a:lnSpc>
              <a:buSzPct val="120000"/>
            </a:pPr>
            <a:r>
              <a:rPr lang="zh-CN" altLang="en-US" dirty="0">
                <a:solidFill>
                  <a:schemeClr val="tx2"/>
                </a:solidFill>
                <a:ea typeface="微软雅黑" panose="020B0503020204020204" pitchFamily="34" charset="-122"/>
              </a:rPr>
              <a:t>神经网络基础教材</a:t>
            </a:r>
            <a:endParaRPr lang="en-US" altLang="zh-CN" dirty="0">
              <a:solidFill>
                <a:schemeClr val="tx2"/>
              </a:solidFill>
              <a:ea typeface="微软雅黑" panose="020B0503020204020204" pitchFamily="34" charset="-122"/>
            </a:endParaRPr>
          </a:p>
          <a:p>
            <a:pPr marL="0" indent="0">
              <a:buNone/>
            </a:pPr>
            <a:r>
              <a:rPr lang="en-US" altLang="zh-CN" dirty="0">
                <a:solidFill>
                  <a:srgbClr val="013990"/>
                </a:solidFill>
                <a:latin typeface="+mn-ea"/>
              </a:rPr>
              <a:t> </a:t>
            </a:r>
            <a:r>
              <a:rPr lang="en-US" altLang="zh-CN" dirty="0"/>
              <a:t> </a:t>
            </a:r>
            <a:r>
              <a:rPr lang="en-US" altLang="zh-CN" sz="2000" dirty="0" smtClean="0"/>
              <a:t>http</a:t>
            </a:r>
            <a:r>
              <a:rPr lang="en-US" altLang="zh-CN" sz="2000" dirty="0"/>
              <a:t>://</a:t>
            </a:r>
            <a:r>
              <a:rPr lang="en-US" altLang="zh-CN" sz="2000" dirty="0" smtClean="0"/>
              <a:t>hagan.okstate.edu</a:t>
            </a:r>
            <a:r>
              <a:rPr lang="en-US" altLang="zh-CN" sz="2000" dirty="0"/>
              <a:t>/</a:t>
            </a:r>
            <a:endParaRPr lang="zh-CN" altLang="en-US" sz="2000" dirty="0"/>
          </a:p>
          <a:p>
            <a:pPr marL="0" indent="0">
              <a:buNone/>
            </a:pPr>
            <a:endParaRPr lang="en-US" altLang="zh-CN" dirty="0"/>
          </a:p>
          <a:p>
            <a:endParaRPr lang="zh-CN" altLang="en-US" dirty="0"/>
          </a:p>
        </p:txBody>
      </p:sp>
    </p:spTree>
    <p:extLst>
      <p:ext uri="{BB962C8B-B14F-4D97-AF65-F5344CB8AC3E}">
        <p14:creationId xmlns:p14="http://schemas.microsoft.com/office/powerpoint/2010/main" val="26836520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5.7 </a:t>
            </a:r>
            <a:r>
              <a:rPr lang="zh-CN" altLang="en-US" dirty="0" smtClean="0"/>
              <a:t>阅读材料</a:t>
            </a:r>
            <a:endParaRPr lang="zh-CN" altLang="en-US" dirty="0"/>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smtClean="0">
                <a:solidFill>
                  <a:schemeClr val="tx2"/>
                </a:solidFill>
                <a:ea typeface="微软雅黑" panose="020B0503020204020204" pitchFamily="34" charset="-122"/>
              </a:rPr>
              <a:t>主流</a:t>
            </a:r>
            <a:r>
              <a:rPr lang="zh-CN" altLang="en-US" dirty="0" smtClean="0">
                <a:solidFill>
                  <a:schemeClr val="tx2"/>
                </a:solidFill>
                <a:ea typeface="微软雅黑" panose="020B0503020204020204" pitchFamily="34" charset="-122"/>
              </a:rPr>
              <a:t>学术期刊</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smtClean="0">
                <a:latin typeface="+mn-lt"/>
              </a:rPr>
              <a:t>Neural Computation</a:t>
            </a:r>
          </a:p>
          <a:p>
            <a:pPr marL="457200" indent="-457200">
              <a:buFont typeface="Wingdings" panose="05000000000000000000" pitchFamily="2" charset="2"/>
              <a:buChar char="l"/>
            </a:pPr>
            <a:r>
              <a:rPr lang="en-US" altLang="zh-CN" sz="2000" dirty="0" smtClean="0">
                <a:latin typeface="+mn-lt"/>
              </a:rPr>
              <a:t>Neural Networks</a:t>
            </a:r>
          </a:p>
          <a:p>
            <a:pPr marL="457200" indent="-457200">
              <a:buFont typeface="Wingdings" panose="05000000000000000000" pitchFamily="2" charset="2"/>
              <a:buChar char="l"/>
            </a:pPr>
            <a:r>
              <a:rPr lang="en-US" altLang="zh-CN" sz="2000" dirty="0" smtClean="0">
                <a:latin typeface="+mn-lt"/>
              </a:rPr>
              <a:t>IEEE Transactions on Neural Networks and Learning Systems</a:t>
            </a:r>
          </a:p>
          <a:p>
            <a:pPr marL="342900" indent="-342900">
              <a:lnSpc>
                <a:spcPct val="110000"/>
              </a:lnSpc>
              <a:buSzPct val="120000"/>
            </a:pPr>
            <a:r>
              <a:rPr lang="zh-CN" altLang="en-US" dirty="0">
                <a:solidFill>
                  <a:schemeClr val="tx2"/>
                </a:solidFill>
                <a:ea typeface="微软雅黑" panose="020B0503020204020204" pitchFamily="34" charset="-122"/>
              </a:rPr>
              <a:t>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smtClean="0">
                <a:latin typeface="+mn-lt"/>
              </a:rPr>
              <a:t>国际神经信息处理系统会议（</a:t>
            </a:r>
            <a:r>
              <a:rPr lang="en-US" altLang="zh-CN" sz="2000" dirty="0" smtClean="0">
                <a:latin typeface="+mn-lt"/>
              </a:rPr>
              <a:t>NIPS</a:t>
            </a:r>
            <a:r>
              <a:rPr lang="zh-CN" altLang="en-US" sz="2000" dirty="0" smtClean="0">
                <a:latin typeface="+mn-lt"/>
              </a:rPr>
              <a:t>）</a:t>
            </a:r>
            <a:endParaRPr lang="en-US" altLang="zh-CN" sz="2000" dirty="0" smtClean="0">
              <a:latin typeface="+mn-lt"/>
            </a:endParaRPr>
          </a:p>
          <a:p>
            <a:pPr marL="457200" indent="-457200">
              <a:buFont typeface="Wingdings" panose="05000000000000000000" pitchFamily="2" charset="2"/>
              <a:buChar char="l"/>
            </a:pPr>
            <a:r>
              <a:rPr lang="zh-CN" altLang="en-US" sz="2000" dirty="0" smtClean="0">
                <a:latin typeface="+mn-lt"/>
              </a:rPr>
              <a:t>国际神经网络联合会议（</a:t>
            </a:r>
            <a:r>
              <a:rPr lang="en-US" altLang="zh-CN" sz="2000" dirty="0" smtClean="0">
                <a:latin typeface="+mn-lt"/>
              </a:rPr>
              <a:t>IJCNN</a:t>
            </a:r>
            <a:r>
              <a:rPr lang="zh-CN" altLang="en-US" sz="2000" dirty="0" smtClean="0">
                <a:latin typeface="+mn-lt"/>
              </a:rPr>
              <a:t>）</a:t>
            </a:r>
            <a:endParaRPr lang="en-US" altLang="zh-CN" sz="2000" dirty="0" smtClean="0">
              <a:latin typeface="+mn-lt"/>
            </a:endParaRPr>
          </a:p>
          <a:p>
            <a:pPr marL="342900" indent="-342900">
              <a:lnSpc>
                <a:spcPct val="110000"/>
              </a:lnSpc>
              <a:buSzPct val="120000"/>
            </a:pPr>
            <a:r>
              <a:rPr lang="zh-CN" altLang="en-US" dirty="0">
                <a:solidFill>
                  <a:schemeClr val="tx2"/>
                </a:solidFill>
                <a:ea typeface="微软雅黑" panose="020B0503020204020204" pitchFamily="34" charset="-122"/>
              </a:rPr>
              <a:t>区域性国际会议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smtClean="0">
                <a:latin typeface="+mn-lt"/>
              </a:rPr>
              <a:t>欧洲神经网络会议（</a:t>
            </a:r>
            <a:r>
              <a:rPr lang="en-US" altLang="zh-CN" sz="2000" dirty="0" smtClean="0">
                <a:latin typeface="+mn-lt"/>
              </a:rPr>
              <a:t>ICANN</a:t>
            </a:r>
            <a:r>
              <a:rPr lang="zh-CN" altLang="en-US" sz="2000" dirty="0" smtClean="0">
                <a:latin typeface="+mn-lt"/>
              </a:rPr>
              <a:t>）</a:t>
            </a:r>
            <a:endParaRPr lang="en-US" altLang="zh-CN" sz="2000" dirty="0" smtClean="0">
              <a:latin typeface="+mn-lt"/>
            </a:endParaRPr>
          </a:p>
          <a:p>
            <a:pPr marL="457200" indent="-457200">
              <a:buFont typeface="Wingdings" panose="05000000000000000000" pitchFamily="2" charset="2"/>
              <a:buChar char="l"/>
            </a:pPr>
            <a:r>
              <a:rPr lang="zh-CN" altLang="en-US" sz="2000" dirty="0" smtClean="0">
                <a:latin typeface="+mn-lt"/>
              </a:rPr>
              <a:t>亚太神经网络会议（</a:t>
            </a:r>
            <a:r>
              <a:rPr lang="en-US" altLang="zh-CN" sz="2000" dirty="0" smtClean="0">
                <a:latin typeface="+mn-lt"/>
              </a:rPr>
              <a:t>ICONIP</a:t>
            </a:r>
            <a:r>
              <a:rPr lang="zh-CN" altLang="en-US" sz="2000" dirty="0" smtClean="0">
                <a:latin typeface="+mn-lt"/>
              </a:rPr>
              <a:t>）</a:t>
            </a:r>
            <a:endParaRPr lang="en-US" altLang="zh-CN" sz="2000" dirty="0">
              <a:latin typeface="+mn-lt"/>
            </a:endParaRPr>
          </a:p>
          <a:p>
            <a:pPr marL="0" indent="0">
              <a:buNone/>
            </a:pPr>
            <a:endParaRPr lang="en-US" altLang="zh-CN" dirty="0"/>
          </a:p>
          <a:p>
            <a:endParaRPr lang="zh-CN" altLang="en-US" dirty="0"/>
          </a:p>
        </p:txBody>
      </p:sp>
    </p:spTree>
    <p:extLst>
      <p:ext uri="{BB962C8B-B14F-4D97-AF65-F5344CB8AC3E}">
        <p14:creationId xmlns:p14="http://schemas.microsoft.com/office/powerpoint/2010/main" val="12339289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谢谢大家！</a:t>
            </a:r>
            <a:endParaRPr lang="zh-CN" altLang="en-US" dirty="0"/>
          </a:p>
        </p:txBody>
      </p:sp>
    </p:spTree>
    <p:extLst>
      <p:ext uri="{BB962C8B-B14F-4D97-AF65-F5344CB8AC3E}">
        <p14:creationId xmlns:p14="http://schemas.microsoft.com/office/powerpoint/2010/main" val="1088394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t>5.1 </a:t>
            </a:r>
            <a:r>
              <a:rPr lang="zh-CN" altLang="en-US" sz="2400" dirty="0"/>
              <a:t>神经元模型</a:t>
            </a:r>
            <a:endParaRPr lang="en-US" altLang="zh-CN" sz="2400" dirty="0"/>
          </a:p>
          <a:p>
            <a:pPr marL="342900" indent="-342900">
              <a:lnSpc>
                <a:spcPct val="100000"/>
              </a:lnSpc>
              <a:buFont typeface="Wingdings" panose="05000000000000000000" pitchFamily="2" charset="2"/>
              <a:buChar char="l"/>
            </a:pPr>
            <a:r>
              <a:rPr lang="en-US" altLang="zh-CN" sz="2400" dirty="0" smtClean="0"/>
              <a:t>5.2 </a:t>
            </a:r>
            <a:r>
              <a:rPr lang="zh-CN" altLang="en-US" sz="2400" dirty="0"/>
              <a:t>感知机与多层网络</a:t>
            </a:r>
            <a:endParaRPr lang="en-US" altLang="zh-CN" sz="2400" dirty="0"/>
          </a:p>
          <a:p>
            <a:pPr marL="342900" indent="-342900">
              <a:lnSpc>
                <a:spcPct val="100000"/>
              </a:lnSpc>
              <a:buFont typeface="Wingdings" panose="05000000000000000000" pitchFamily="2" charset="2"/>
              <a:buChar char="l"/>
            </a:pPr>
            <a:r>
              <a:rPr lang="en-US" altLang="zh-CN" sz="2400" dirty="0" smtClean="0"/>
              <a:t>5.3</a:t>
            </a:r>
            <a:r>
              <a:rPr lang="zh-CN" altLang="en-US" sz="2400" dirty="0" smtClean="0"/>
              <a:t> </a:t>
            </a:r>
            <a:r>
              <a:rPr lang="zh-CN" altLang="en-US" sz="2400" dirty="0"/>
              <a:t>误差逆传播算法</a:t>
            </a:r>
            <a:endParaRPr lang="en-US" altLang="zh-CN" sz="2400" dirty="0"/>
          </a:p>
          <a:p>
            <a:pPr marL="342900" indent="-342900">
              <a:lnSpc>
                <a:spcPct val="100000"/>
              </a:lnSpc>
              <a:buFont typeface="Wingdings" panose="05000000000000000000" pitchFamily="2" charset="2"/>
              <a:buChar char="l"/>
            </a:pPr>
            <a:r>
              <a:rPr lang="en-US" altLang="zh-CN" sz="2400" dirty="0" smtClean="0"/>
              <a:t>5.4 </a:t>
            </a:r>
            <a:r>
              <a:rPr lang="zh-CN" altLang="en-US" sz="2400" dirty="0"/>
              <a:t>全局最小与局部最小</a:t>
            </a:r>
            <a:endParaRPr lang="en-US" altLang="zh-CN" sz="2400" dirty="0"/>
          </a:p>
          <a:p>
            <a:pPr marL="342900" indent="-342900">
              <a:lnSpc>
                <a:spcPct val="100000"/>
              </a:lnSpc>
              <a:buFont typeface="Wingdings" panose="05000000000000000000" pitchFamily="2" charset="2"/>
              <a:buChar char="l"/>
            </a:pPr>
            <a:r>
              <a:rPr lang="en-US" altLang="zh-CN" sz="2400" dirty="0" smtClean="0"/>
              <a:t>5.5 </a:t>
            </a:r>
            <a:r>
              <a:rPr lang="zh-CN" altLang="en-US" sz="2400" dirty="0"/>
              <a:t>其他常见神经网络</a:t>
            </a:r>
            <a:endParaRPr lang="en-US" altLang="zh-CN" sz="2400" dirty="0"/>
          </a:p>
          <a:p>
            <a:pPr marL="342900" indent="-342900">
              <a:lnSpc>
                <a:spcPct val="100000"/>
              </a:lnSpc>
              <a:buFont typeface="Wingdings" panose="05000000000000000000" pitchFamily="2" charset="2"/>
              <a:buChar char="l"/>
            </a:pPr>
            <a:r>
              <a:rPr lang="en-US" altLang="zh-CN" sz="2400" dirty="0" smtClean="0"/>
              <a:t>5.6 </a:t>
            </a:r>
            <a:r>
              <a:rPr lang="zh-CN" altLang="en-US" sz="2400" dirty="0"/>
              <a:t>深度学习</a:t>
            </a:r>
            <a:endParaRPr lang="en-US" altLang="zh-CN" sz="2400" dirty="0"/>
          </a:p>
          <a:p>
            <a:pPr marL="0" indent="0">
              <a:buNone/>
            </a:pPr>
            <a:endParaRPr lang="zh-CN" altLang="en-US" dirty="0"/>
          </a:p>
        </p:txBody>
      </p:sp>
    </p:spTree>
    <p:extLst>
      <p:ext uri="{BB962C8B-B14F-4D97-AF65-F5344CB8AC3E}">
        <p14:creationId xmlns:p14="http://schemas.microsoft.com/office/powerpoint/2010/main" val="24069361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第五章 神经网络</a:t>
            </a:r>
            <a:endParaRPr lang="zh-CN" altLang="en-US" dirty="0"/>
          </a:p>
        </p:txBody>
      </p:sp>
      <p:sp>
        <p:nvSpPr>
          <p:cNvPr id="3" name="文本占位符 2"/>
          <p:cNvSpPr>
            <a:spLocks noGrp="1"/>
          </p:cNvSpPr>
          <p:nvPr>
            <p:ph type="body" sz="quarter" idx="13"/>
          </p:nvPr>
        </p:nvSpPr>
        <p:spPr/>
        <p:txBody>
          <a:bodyPr>
            <a:normAutofit lnSpcReduction="10000"/>
          </a:bodyPr>
          <a:lstStyle/>
          <a:p>
            <a:r>
              <a:rPr lang="zh-CN" altLang="en-US" dirty="0" smtClean="0"/>
              <a:t>主要内容</a:t>
            </a:r>
            <a:endParaRPr lang="zh-CN" altLang="en-US" dirty="0"/>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smtClean="0"/>
              <a:t>5.1 </a:t>
            </a:r>
            <a:r>
              <a:rPr lang="zh-CN" altLang="en-US" sz="2400" dirty="0"/>
              <a:t>神经元模型</a:t>
            </a:r>
            <a:endParaRPr lang="en-US" altLang="zh-CN" sz="2400" dirty="0"/>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5.3</a:t>
            </a:r>
            <a:r>
              <a:rPr lang="zh-CN" altLang="en-US" sz="2400" dirty="0" smtClean="0">
                <a:solidFill>
                  <a:schemeClr val="bg2">
                    <a:lumMod val="85000"/>
                  </a:schemeClr>
                </a:solidFill>
              </a:rPr>
              <a:t> </a:t>
            </a:r>
            <a:r>
              <a:rPr lang="zh-CN" altLang="en-US" sz="2400" dirty="0">
                <a:solidFill>
                  <a:schemeClr val="bg2">
                    <a:lumMod val="85000"/>
                  </a:schemeClr>
                </a:solidFill>
              </a:rPr>
              <a:t>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smtClean="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1921077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5.1 </a:t>
            </a:r>
            <a:r>
              <a:rPr lang="zh-CN" altLang="en-US" dirty="0" smtClean="0"/>
              <a:t>神经元模型</a:t>
            </a:r>
            <a:endParaRPr lang="zh-CN" altLang="en-US" dirty="0"/>
          </a:p>
        </p:txBody>
      </p:sp>
      <p:sp>
        <p:nvSpPr>
          <p:cNvPr id="3" name="内容占位符 2"/>
          <p:cNvSpPr>
            <a:spLocks noGrp="1"/>
          </p:cNvSpPr>
          <p:nvPr>
            <p:ph idx="1"/>
          </p:nvPr>
        </p:nvSpPr>
        <p:spPr/>
        <p:txBody>
          <a:bodyPr>
            <a:normAutofit/>
          </a:bodyPr>
          <a:lstStyle/>
          <a:p>
            <a:r>
              <a:rPr lang="zh-CN" altLang="en-US" dirty="0">
                <a:solidFill>
                  <a:schemeClr val="tx2"/>
                </a:solidFill>
                <a:ea typeface="微软雅黑" panose="020B0503020204020204" pitchFamily="34" charset="-122"/>
              </a:rPr>
              <a:t>神经网络的定义</a:t>
            </a:r>
            <a:endParaRPr lang="en-US" altLang="zh-CN" dirty="0">
              <a:solidFill>
                <a:schemeClr val="tx2"/>
              </a:solidFill>
              <a:ea typeface="微软雅黑" panose="020B0503020204020204" pitchFamily="34" charset="-122"/>
            </a:endParaRPr>
          </a:p>
          <a:p>
            <a:pPr marL="0" indent="0">
              <a:buNone/>
            </a:pPr>
            <a:r>
              <a:rPr lang="zh-CN" altLang="en-US" sz="2000" dirty="0"/>
              <a:t>“</a:t>
            </a:r>
            <a:r>
              <a:rPr lang="zh-CN" altLang="en-US" sz="2000" dirty="0">
                <a:solidFill>
                  <a:srgbClr val="C00000"/>
                </a:solidFill>
              </a:rPr>
              <a:t>神经网络</a:t>
            </a:r>
            <a:r>
              <a:rPr lang="zh-CN" altLang="en-US" sz="2000" dirty="0"/>
              <a:t>是由具有适应性的</a:t>
            </a:r>
            <a:r>
              <a:rPr lang="zh-CN" altLang="en-US" sz="2000" dirty="0">
                <a:solidFill>
                  <a:srgbClr val="C00000"/>
                </a:solidFill>
              </a:rPr>
              <a:t>简单单元</a:t>
            </a:r>
            <a:r>
              <a:rPr lang="zh-CN" altLang="en-US" sz="2000" dirty="0"/>
              <a:t>组成的广泛</a:t>
            </a:r>
            <a:r>
              <a:rPr lang="zh-CN" altLang="en-US" sz="2000" dirty="0">
                <a:solidFill>
                  <a:srgbClr val="C00000"/>
                </a:solidFill>
              </a:rPr>
              <a:t>并行互联</a:t>
            </a:r>
            <a:r>
              <a:rPr lang="zh-CN" altLang="en-US" sz="2000" dirty="0"/>
              <a:t>的</a:t>
            </a:r>
            <a:r>
              <a:rPr lang="zh-CN" altLang="en-US" sz="2000" dirty="0" smtClean="0"/>
              <a:t>网络</a:t>
            </a:r>
            <a:r>
              <a:rPr lang="en-US" altLang="zh-CN" sz="2000" dirty="0" smtClean="0"/>
              <a:t>, </a:t>
            </a:r>
            <a:r>
              <a:rPr lang="zh-CN" altLang="en-US" sz="2000" dirty="0" smtClean="0"/>
              <a:t>它</a:t>
            </a:r>
            <a:r>
              <a:rPr lang="zh-CN" altLang="en-US" sz="2000" dirty="0"/>
              <a:t>的组织能够模拟</a:t>
            </a:r>
            <a:r>
              <a:rPr lang="zh-CN" altLang="en-US" sz="2000" dirty="0">
                <a:solidFill>
                  <a:srgbClr val="C00000"/>
                </a:solidFill>
              </a:rPr>
              <a:t>生物神经系统</a:t>
            </a:r>
            <a:r>
              <a:rPr lang="zh-CN" altLang="en-US" sz="2000" dirty="0"/>
              <a:t>对真实世界物体所作出的反应</a:t>
            </a:r>
            <a:r>
              <a:rPr lang="zh-CN" altLang="en-US" sz="2000" dirty="0" smtClean="0"/>
              <a:t>”</a:t>
            </a:r>
            <a:endParaRPr lang="en-US" altLang="zh-CN" sz="2000" dirty="0"/>
          </a:p>
          <a:p>
            <a:pPr marL="0" indent="0" fontAlgn="base">
              <a:spcBef>
                <a:spcPct val="0"/>
              </a:spcBef>
              <a:spcAft>
                <a:spcPct val="0"/>
              </a:spcAft>
              <a:buNone/>
            </a:pPr>
            <a:r>
              <a:rPr lang="en-US" altLang="zh-CN" sz="1600" dirty="0" smtClean="0">
                <a:solidFill>
                  <a:srgbClr val="C00000"/>
                </a:solidFill>
              </a:rPr>
              <a:t>                                                                                             </a:t>
            </a:r>
            <a:r>
              <a:rPr kumimoji="1" lang="en-US" altLang="zh-CN" sz="1600" dirty="0">
                <a:solidFill>
                  <a:schemeClr val="accent4"/>
                </a:solidFill>
                <a:ea typeface="Verdana" panose="020B0604030504040204" pitchFamily="34" charset="0"/>
                <a:cs typeface="Verdana" panose="020B0604030504040204" pitchFamily="34" charset="0"/>
              </a:rPr>
              <a:t>[</a:t>
            </a:r>
            <a:r>
              <a:rPr kumimoji="1" lang="en-US" altLang="zh-CN" sz="1600" dirty="0" err="1">
                <a:solidFill>
                  <a:schemeClr val="accent4"/>
                </a:solidFill>
                <a:ea typeface="Verdana" panose="020B0604030504040204" pitchFamily="34" charset="0"/>
                <a:cs typeface="Verdana" panose="020B0604030504040204" pitchFamily="34" charset="0"/>
              </a:rPr>
              <a:t>Kohonen</a:t>
            </a:r>
            <a:r>
              <a:rPr kumimoji="1" lang="en-US" altLang="zh-CN" sz="1600" dirty="0">
                <a:solidFill>
                  <a:schemeClr val="accent4"/>
                </a:solidFill>
                <a:ea typeface="Verdana" panose="020B0604030504040204" pitchFamily="34" charset="0"/>
                <a:cs typeface="Verdana" panose="020B0604030504040204" pitchFamily="34" charset="0"/>
              </a:rPr>
              <a:t>, 1988]</a:t>
            </a:r>
          </a:p>
          <a:p>
            <a:pPr marL="342900" indent="-342900">
              <a:buFont typeface="Wingdings" panose="05000000000000000000" pitchFamily="2" charset="2"/>
              <a:buChar char="l"/>
            </a:pPr>
            <a:r>
              <a:rPr lang="zh-CN" altLang="en-US" sz="2000" dirty="0" smtClean="0"/>
              <a:t>机器学习中的神经网络通常是指</a:t>
            </a:r>
            <a:r>
              <a:rPr lang="zh-CN" altLang="en-US" sz="2000" dirty="0" smtClean="0">
                <a:solidFill>
                  <a:srgbClr val="C00000"/>
                </a:solidFill>
              </a:rPr>
              <a:t>“神经网络学习</a:t>
            </a:r>
            <a:r>
              <a:rPr lang="zh-CN" altLang="en-US" sz="2000" dirty="0">
                <a:solidFill>
                  <a:srgbClr val="C00000"/>
                </a:solidFill>
              </a:rPr>
              <a:t>”</a:t>
            </a:r>
            <a:r>
              <a:rPr lang="en-US" altLang="zh-CN" sz="2000" dirty="0" smtClean="0"/>
              <a:t> </a:t>
            </a:r>
            <a:r>
              <a:rPr lang="zh-CN" altLang="en-US" sz="2000" dirty="0" smtClean="0"/>
              <a:t>或者机器学习与神经网络两个学科的交叉部分</a:t>
            </a:r>
            <a:endParaRPr lang="en-US" altLang="zh-CN" sz="2000" dirty="0" smtClean="0"/>
          </a:p>
          <a:p>
            <a:pPr marL="342900" indent="-342900">
              <a:buFont typeface="Wingdings" panose="05000000000000000000" pitchFamily="2" charset="2"/>
              <a:buChar char="l"/>
            </a:pPr>
            <a:r>
              <a:rPr lang="zh-CN" altLang="en-US" sz="2000" dirty="0" smtClean="0">
                <a:solidFill>
                  <a:srgbClr val="C00000"/>
                </a:solidFill>
              </a:rPr>
              <a:t>神经元模型</a:t>
            </a:r>
            <a:r>
              <a:rPr lang="zh-CN" altLang="en-US" sz="2000" dirty="0"/>
              <a:t>即上述定义中的</a:t>
            </a:r>
            <a:r>
              <a:rPr lang="zh-CN" altLang="en-US" sz="2000" dirty="0" smtClean="0"/>
              <a:t>“简单单元”是神经网络</a:t>
            </a:r>
            <a:r>
              <a:rPr lang="zh-CN" altLang="en-US" sz="2000" dirty="0"/>
              <a:t>的基本</a:t>
            </a:r>
            <a:r>
              <a:rPr lang="zh-CN" altLang="en-US" sz="2000" dirty="0" smtClean="0"/>
              <a:t>成分</a:t>
            </a:r>
            <a:endParaRPr lang="en-US" altLang="zh-CN" sz="2000" dirty="0" smtClean="0"/>
          </a:p>
          <a:p>
            <a:pPr marL="342900" indent="-342900">
              <a:buFont typeface="Wingdings" panose="05000000000000000000" pitchFamily="2" charset="2"/>
              <a:buChar char="l"/>
            </a:pPr>
            <a:r>
              <a:rPr lang="zh-CN" altLang="en-US" sz="2000" dirty="0" smtClean="0"/>
              <a:t>生物神经网络：每个神经元与其他神经元相连</a:t>
            </a:r>
            <a:r>
              <a:rPr lang="en-US" altLang="zh-CN" sz="2000" dirty="0" smtClean="0"/>
              <a:t>, </a:t>
            </a:r>
            <a:r>
              <a:rPr lang="zh-CN" altLang="en-US" sz="2000" dirty="0" smtClean="0"/>
              <a:t>当它</a:t>
            </a:r>
            <a:r>
              <a:rPr lang="zh-CN" altLang="en-US" sz="2000" dirty="0" smtClean="0">
                <a:solidFill>
                  <a:srgbClr val="C00000"/>
                </a:solidFill>
              </a:rPr>
              <a:t>“兴奋”</a:t>
            </a:r>
            <a:r>
              <a:rPr lang="zh-CN" altLang="en-US" sz="2000" dirty="0" smtClean="0"/>
              <a:t>时</a:t>
            </a:r>
            <a:r>
              <a:rPr lang="en-US" altLang="zh-CN" sz="2000" dirty="0" smtClean="0"/>
              <a:t>, </a:t>
            </a:r>
            <a:r>
              <a:rPr lang="zh-CN" altLang="en-US" sz="2000" dirty="0" smtClean="0"/>
              <a:t>就会向相连的神经云发送化学物质</a:t>
            </a:r>
            <a:r>
              <a:rPr lang="en-US" altLang="zh-CN" sz="2000" dirty="0" smtClean="0"/>
              <a:t>, </a:t>
            </a:r>
            <a:r>
              <a:rPr lang="zh-CN" altLang="en-US" sz="2000" dirty="0" smtClean="0"/>
              <a:t>从而改变这些神经元内的电位；如果某神经元的电位超过一个</a:t>
            </a:r>
            <a:r>
              <a:rPr lang="zh-CN" altLang="en-US" sz="2000" dirty="0" smtClean="0">
                <a:solidFill>
                  <a:srgbClr val="C00000"/>
                </a:solidFill>
              </a:rPr>
              <a:t>“阈值”</a:t>
            </a:r>
            <a:r>
              <a:rPr lang="en-US" altLang="zh-CN" sz="2000" dirty="0" smtClean="0"/>
              <a:t>, </a:t>
            </a:r>
            <a:r>
              <a:rPr lang="zh-CN" altLang="en-US" sz="2000" dirty="0" smtClean="0"/>
              <a:t>那么它就会被激活</a:t>
            </a:r>
            <a:r>
              <a:rPr lang="en-US" altLang="zh-CN" sz="2000" dirty="0" smtClean="0"/>
              <a:t>, </a:t>
            </a:r>
            <a:r>
              <a:rPr lang="zh-CN" altLang="en-US" sz="2000" dirty="0" smtClean="0"/>
              <a:t>即</a:t>
            </a:r>
            <a:r>
              <a:rPr lang="zh-CN" altLang="en-US" sz="2000" dirty="0" smtClean="0">
                <a:solidFill>
                  <a:srgbClr val="C00000"/>
                </a:solidFill>
              </a:rPr>
              <a:t>“兴奋”</a:t>
            </a:r>
            <a:r>
              <a:rPr lang="zh-CN" altLang="en-US" sz="2000" dirty="0" smtClean="0"/>
              <a:t>起来</a:t>
            </a:r>
            <a:r>
              <a:rPr lang="en-US" altLang="zh-CN" sz="2000" dirty="0" smtClean="0"/>
              <a:t>, </a:t>
            </a:r>
            <a:r>
              <a:rPr lang="zh-CN" altLang="en-US" sz="2000" dirty="0" smtClean="0"/>
              <a:t>向其它神经元发送化学物质</a:t>
            </a:r>
            <a:endParaRPr lang="en-US" altLang="zh-CN" sz="2000" dirty="0" smtClean="0"/>
          </a:p>
          <a:p>
            <a:pPr marL="0" indent="0">
              <a:buNone/>
            </a:pPr>
            <a:r>
              <a:rPr lang="en-US" altLang="zh-CN" sz="1600" dirty="0" smtClean="0">
                <a:solidFill>
                  <a:srgbClr val="FF0000"/>
                </a:solidFill>
              </a:rPr>
              <a:t> </a:t>
            </a:r>
          </a:p>
          <a:p>
            <a:pPr marL="0" indent="0">
              <a:buNone/>
            </a:pPr>
            <a:endParaRPr lang="zh-CN" altLang="en-US" sz="1600" dirty="0">
              <a:solidFill>
                <a:srgbClr val="FF0000"/>
              </a:solidFill>
            </a:endParaRPr>
          </a:p>
        </p:txBody>
      </p:sp>
      <p:pic>
        <p:nvPicPr>
          <p:cNvPr id="4" name="图片 3"/>
          <p:cNvPicPr>
            <a:picLocks noChangeAspect="1"/>
          </p:cNvPicPr>
          <p:nvPr/>
        </p:nvPicPr>
        <p:blipFill>
          <a:blip r:embed="rId2"/>
          <a:stretch>
            <a:fillRect/>
          </a:stretch>
        </p:blipFill>
        <p:spPr>
          <a:xfrm>
            <a:off x="4042536" y="4599766"/>
            <a:ext cx="3062600" cy="1625468"/>
          </a:xfrm>
          <a:prstGeom prst="rect">
            <a:avLst/>
          </a:prstGeom>
        </p:spPr>
      </p:pic>
    </p:spTree>
    <p:extLst>
      <p:ext uri="{BB962C8B-B14F-4D97-AF65-F5344CB8AC3E}">
        <p14:creationId xmlns:p14="http://schemas.microsoft.com/office/powerpoint/2010/main" val="658602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260350" y="1112791"/>
            <a:ext cx="8495898" cy="445293"/>
          </a:xfrm>
        </p:spPr>
        <p:txBody>
          <a:bodyPr/>
          <a:lstStyle/>
          <a:p>
            <a:pPr fontAlgn="base">
              <a:spcBef>
                <a:spcPct val="0"/>
              </a:spcBef>
              <a:spcAft>
                <a:spcPct val="0"/>
              </a:spcAft>
              <a:buClr>
                <a:schemeClr val="accent1"/>
              </a:buClr>
              <a:buSzPct val="100000"/>
            </a:pPr>
            <a:r>
              <a:rPr lang="en-US" altLang="zh-CN" dirty="0"/>
              <a:t>M-P </a:t>
            </a:r>
            <a:r>
              <a:rPr lang="zh-CN" altLang="en-US" dirty="0"/>
              <a:t>神经元模型 </a:t>
            </a:r>
            <a:r>
              <a:rPr lang="en-US" altLang="zh-CN" sz="1600" dirty="0">
                <a:solidFill>
                  <a:srgbClr val="C00000"/>
                </a:solidFill>
                <a:ea typeface="幼圆" panose="02010509060101010101" pitchFamily="49" charset="-122"/>
              </a:rPr>
              <a:t>[McCulloch and Pitts,  1943]</a:t>
            </a:r>
          </a:p>
          <a:p>
            <a:endParaRPr lang="zh-CN" altLang="en-US" dirty="0"/>
          </a:p>
        </p:txBody>
      </p:sp>
      <p:sp>
        <p:nvSpPr>
          <p:cNvPr id="3" name="内容占位符 2"/>
          <p:cNvSpPr>
            <a:spLocks noGrp="1"/>
          </p:cNvSpPr>
          <p:nvPr>
            <p:ph sz="half" idx="2"/>
          </p:nvPr>
        </p:nvSpPr>
        <p:spPr/>
        <p:txBody>
          <a:bodyPr/>
          <a:lstStyle/>
          <a:p>
            <a:pPr marL="342900" indent="-342900">
              <a:lnSpc>
                <a:spcPct val="100000"/>
              </a:lnSpc>
              <a:buFont typeface="Wingdings" panose="05000000000000000000" pitchFamily="2" charset="2"/>
              <a:buChar char="l"/>
            </a:pPr>
            <a:r>
              <a:rPr lang="zh-CN" altLang="en-US" dirty="0" smtClean="0"/>
              <a:t>输入</a:t>
            </a:r>
            <a:r>
              <a:rPr lang="zh-CN" altLang="en-US" dirty="0"/>
              <a:t>：来自</a:t>
            </a:r>
            <a:r>
              <a:rPr lang="zh-CN" altLang="en-US" dirty="0" smtClean="0"/>
              <a:t>其他</a:t>
            </a:r>
            <a:r>
              <a:rPr lang="en-US" altLang="zh-CN" dirty="0"/>
              <a:t> </a:t>
            </a:r>
            <a:r>
              <a:rPr lang="en-US" altLang="zh-CN" dirty="0" smtClean="0"/>
              <a:t>  </a:t>
            </a:r>
            <a:r>
              <a:rPr lang="zh-CN" altLang="en-US" dirty="0" smtClean="0"/>
              <a:t>个</a:t>
            </a:r>
            <a:r>
              <a:rPr lang="zh-CN" altLang="en-US" dirty="0"/>
              <a:t>神经云传递过来的</a:t>
            </a:r>
            <a:r>
              <a:rPr lang="zh-CN" altLang="en-US" dirty="0" smtClean="0"/>
              <a:t>输入信号</a:t>
            </a:r>
            <a:endParaRPr lang="en-US" altLang="zh-CN" dirty="0" smtClean="0"/>
          </a:p>
          <a:p>
            <a:pPr marL="342900" indent="-342900">
              <a:buFont typeface="Wingdings" panose="05000000000000000000" pitchFamily="2" charset="2"/>
              <a:buChar char="l"/>
            </a:pPr>
            <a:endParaRPr lang="zh-CN" altLang="en-US" dirty="0"/>
          </a:p>
          <a:p>
            <a:pPr marL="342900" indent="-342900">
              <a:lnSpc>
                <a:spcPct val="100000"/>
              </a:lnSpc>
              <a:buFont typeface="Wingdings" panose="05000000000000000000" pitchFamily="2" charset="2"/>
              <a:buChar char="l"/>
            </a:pPr>
            <a:r>
              <a:rPr lang="zh-CN" altLang="en-US" dirty="0"/>
              <a:t>处理：输入信号通过带权重的连接进行</a:t>
            </a:r>
            <a:r>
              <a:rPr lang="zh-CN" altLang="en-US" dirty="0" smtClean="0"/>
              <a:t>传递</a:t>
            </a:r>
            <a:r>
              <a:rPr lang="en-US" altLang="zh-CN" dirty="0" smtClean="0"/>
              <a:t>, </a:t>
            </a:r>
            <a:r>
              <a:rPr lang="zh-CN" altLang="en-US" dirty="0" smtClean="0"/>
              <a:t>神经元</a:t>
            </a:r>
            <a:r>
              <a:rPr lang="zh-CN" altLang="en-US" dirty="0"/>
              <a:t>接受到总输入值将与神经元的阈值进行</a:t>
            </a:r>
            <a:r>
              <a:rPr lang="zh-CN" altLang="en-US" dirty="0" smtClean="0"/>
              <a:t>比较</a:t>
            </a:r>
            <a:endParaRPr lang="en-US" altLang="zh-CN" dirty="0" smtClean="0"/>
          </a:p>
          <a:p>
            <a:pPr marL="342900" indent="-342900">
              <a:buFont typeface="Wingdings" panose="05000000000000000000" pitchFamily="2" charset="2"/>
              <a:buChar char="l"/>
            </a:pPr>
            <a:endParaRPr lang="zh-CN" altLang="en-US" dirty="0"/>
          </a:p>
          <a:p>
            <a:pPr marL="342900" indent="-342900">
              <a:buFont typeface="Wingdings" panose="05000000000000000000" pitchFamily="2" charset="2"/>
              <a:buChar char="l"/>
            </a:pPr>
            <a:r>
              <a:rPr lang="zh-CN" altLang="en-US" dirty="0"/>
              <a:t>输出：通过激活函数的处理以得到</a:t>
            </a:r>
            <a:r>
              <a:rPr lang="zh-CN" altLang="en-US" dirty="0" smtClean="0"/>
              <a:t>输出</a:t>
            </a:r>
            <a:endParaRPr lang="zh-CN" altLang="en-US" dirty="0"/>
          </a:p>
          <a:p>
            <a:endParaRPr lang="zh-CN" altLang="en-US" dirty="0"/>
          </a:p>
        </p:txBody>
      </p:sp>
      <p:pic>
        <p:nvPicPr>
          <p:cNvPr id="7" name="内容占位符 6" descr="屏幕剪辑"/>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468453" y="2443010"/>
            <a:ext cx="4287795" cy="2609152"/>
          </a:xfrm>
          <a:prstGeom prst="rect">
            <a:avLst/>
          </a:prstGeom>
        </p:spPr>
      </p:pic>
      <p:sp>
        <p:nvSpPr>
          <p:cNvPr id="6" name="标题 5"/>
          <p:cNvSpPr>
            <a:spLocks noGrp="1"/>
          </p:cNvSpPr>
          <p:nvPr>
            <p:ph type="title"/>
          </p:nvPr>
        </p:nvSpPr>
        <p:spPr/>
        <p:txBody>
          <a:bodyPr/>
          <a:lstStyle/>
          <a:p>
            <a:r>
              <a:rPr lang="en-US" altLang="zh-CN" dirty="0" smtClean="0"/>
              <a:t>5.1 </a:t>
            </a:r>
            <a:r>
              <a:rPr lang="zh-CN" altLang="en-US" dirty="0"/>
              <a:t>神经元模型</a:t>
            </a:r>
          </a:p>
        </p:txBody>
      </p:sp>
      <p:graphicFrame>
        <p:nvGraphicFramePr>
          <p:cNvPr id="4" name="对象 3"/>
          <p:cNvGraphicFramePr>
            <a:graphicFrameLocks noChangeAspect="1"/>
          </p:cNvGraphicFramePr>
          <p:nvPr>
            <p:extLst>
              <p:ext uri="{D42A27DB-BD31-4B8C-83A1-F6EECF244321}">
                <p14:modId xmlns:p14="http://schemas.microsoft.com/office/powerpoint/2010/main" val="3112045309"/>
              </p:ext>
            </p:extLst>
          </p:nvPr>
        </p:nvGraphicFramePr>
        <p:xfrm>
          <a:off x="2684770" y="1819974"/>
          <a:ext cx="255199" cy="324405"/>
        </p:xfrm>
        <a:graphic>
          <a:graphicData uri="http://schemas.openxmlformats.org/presentationml/2006/ole">
            <mc:AlternateContent xmlns:mc="http://schemas.openxmlformats.org/markup-compatibility/2006">
              <mc:Choice xmlns:v="urn:schemas-microsoft-com:vml" Requires="v">
                <p:oleObj spid="_x0000_s2104" name="Formula" r:id="rId4" imgW="94320" imgH="119520" progId="Equation.Ribbit">
                  <p:embed/>
                </p:oleObj>
              </mc:Choice>
              <mc:Fallback>
                <p:oleObj name="Formula" r:id="rId4" imgW="94320" imgH="119520" progId="Equation.Ribbit">
                  <p:embed/>
                  <p:pic>
                    <p:nvPicPr>
                      <p:cNvPr id="0" name=""/>
                      <p:cNvPicPr/>
                      <p:nvPr/>
                    </p:nvPicPr>
                    <p:blipFill>
                      <a:blip r:embed="rId5"/>
                      <a:stretch>
                        <a:fillRect/>
                      </a:stretch>
                    </p:blipFill>
                    <p:spPr>
                      <a:xfrm>
                        <a:off x="2684770" y="1819974"/>
                        <a:ext cx="255199" cy="324405"/>
                      </a:xfrm>
                      <a:prstGeom prst="rect">
                        <a:avLst/>
                      </a:prstGeom>
                    </p:spPr>
                  </p:pic>
                </p:oleObj>
              </mc:Fallback>
            </mc:AlternateContent>
          </a:graphicData>
        </a:graphic>
      </p:graphicFrame>
    </p:spTree>
    <p:extLst>
      <p:ext uri="{BB962C8B-B14F-4D97-AF65-F5344CB8AC3E}">
        <p14:creationId xmlns:p14="http://schemas.microsoft.com/office/powerpoint/2010/main" val="1238589768"/>
      </p:ext>
    </p:extLst>
  </p:cSld>
  <p:clrMapOvr>
    <a:masterClrMapping/>
  </p:clrMapOvr>
  <p:timing>
    <p:tnLst>
      <p:par>
        <p:cTn id="1" dur="indefinite" restart="never" nodeType="tmRoot"/>
      </p:par>
    </p:tnLst>
  </p:timing>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docProps/app.xml><?xml version="1.0" encoding="utf-8"?>
<Properties xmlns="http://schemas.openxmlformats.org/officeDocument/2006/extended-properties" xmlns:vt="http://schemas.openxmlformats.org/officeDocument/2006/docPropsVTypes">
  <Template>机器学习v2.1rgb</Template>
  <TotalTime>1833</TotalTime>
  <Words>3691</Words>
  <Application>Microsoft Office PowerPoint</Application>
  <PresentationFormat>全屏显示(4:3)</PresentationFormat>
  <Paragraphs>428</Paragraphs>
  <Slides>52</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62" baseType="lpstr">
      <vt:lpstr>宋体</vt:lpstr>
      <vt:lpstr>微软雅黑</vt:lpstr>
      <vt:lpstr>幼圆</vt:lpstr>
      <vt:lpstr>Arial</vt:lpstr>
      <vt:lpstr>Cambria Math</vt:lpstr>
      <vt:lpstr>Times New Roman</vt:lpstr>
      <vt:lpstr>Verdana</vt:lpstr>
      <vt:lpstr>Wingdings</vt:lpstr>
      <vt:lpstr>机器学习v2.1rgb</vt:lpstr>
      <vt:lpstr>Formula</vt:lpstr>
      <vt:lpstr>第五章 神经网络</vt:lpstr>
      <vt:lpstr>神经网络发展史</vt:lpstr>
      <vt:lpstr>神经网络发展史</vt:lpstr>
      <vt:lpstr>神经网络发展史</vt:lpstr>
      <vt:lpstr>神经网络发展史</vt:lpstr>
      <vt:lpstr>第五章 神经网络</vt:lpstr>
      <vt:lpstr>第五章 神经网络</vt:lpstr>
      <vt:lpstr>5.1 神经元模型</vt:lpstr>
      <vt:lpstr>5.1 神经元模型</vt:lpstr>
      <vt:lpstr>5.1 神经元模型</vt:lpstr>
      <vt:lpstr>第五章 神经网络</vt:lpstr>
      <vt:lpstr>5.2 感知机与多层网络</vt:lpstr>
      <vt:lpstr>5.2 感知机与多层网络</vt:lpstr>
      <vt:lpstr>5.2 感知机与多层网络</vt:lpstr>
      <vt:lpstr>5.2 感知机与多层网络</vt:lpstr>
      <vt:lpstr>5.2 感知机与多层网络</vt:lpstr>
      <vt:lpstr>5.2 感知机与多层网络</vt:lpstr>
      <vt:lpstr>5.2 感知机与多层网络</vt:lpstr>
      <vt:lpstr>第五章 神经网络</vt:lpstr>
      <vt:lpstr>5.3 误差逆传播算法</vt:lpstr>
      <vt:lpstr>5.3 误差逆传播算法</vt:lpstr>
      <vt:lpstr>5.3 误差逆传播算法</vt:lpstr>
      <vt:lpstr>5.3 误差逆传播算法</vt:lpstr>
      <vt:lpstr>5.3 误差逆传播算法</vt:lpstr>
      <vt:lpstr>5.3 误差逆传播算法</vt:lpstr>
      <vt:lpstr>5.3 误差逆传播算法</vt:lpstr>
      <vt:lpstr>5.3 误差逆传播算法</vt:lpstr>
      <vt:lpstr>第五章 神经网络</vt:lpstr>
      <vt:lpstr>5.4 全局最小与局部极小</vt:lpstr>
      <vt:lpstr>5.4 全局最小与局部极小</vt:lpstr>
      <vt:lpstr>第五章 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第五章 神经网络</vt:lpstr>
      <vt:lpstr>5.6 深度学习</vt:lpstr>
      <vt:lpstr>5.6 深度学习</vt:lpstr>
      <vt:lpstr>5.6 深度学习</vt:lpstr>
      <vt:lpstr>5.6 深度学习</vt:lpstr>
      <vt:lpstr>5.6 深度学习</vt:lpstr>
      <vt:lpstr>5.6 深度学习</vt:lpstr>
      <vt:lpstr>5.7 阅读材料</vt:lpstr>
      <vt:lpstr>谢谢大家！</vt:lpstr>
    </vt:vector>
  </TitlesOfParts>
  <Company>LAMDA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机器学习-第五章</dc:title>
  <dc:creator/>
  <cp:lastModifiedBy>qwdong</cp:lastModifiedBy>
  <cp:revision>149</cp:revision>
  <dcterms:created xsi:type="dcterms:W3CDTF">2015-12-30T14:22:19Z</dcterms:created>
  <dcterms:modified xsi:type="dcterms:W3CDTF">2019-05-07T14:36:45Z</dcterms:modified>
</cp:coreProperties>
</file>